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15" r:id="rId2"/>
    <p:sldId id="561" r:id="rId3"/>
    <p:sldId id="685" r:id="rId4"/>
    <p:sldId id="281" r:id="rId5"/>
    <p:sldId id="686" r:id="rId6"/>
    <p:sldId id="687" r:id="rId7"/>
    <p:sldId id="320" r:id="rId8"/>
    <p:sldId id="321" r:id="rId9"/>
    <p:sldId id="657" r:id="rId10"/>
    <p:sldId id="645" r:id="rId11"/>
    <p:sldId id="646" r:id="rId12"/>
    <p:sldId id="647" r:id="rId13"/>
    <p:sldId id="648" r:id="rId14"/>
    <p:sldId id="649" r:id="rId15"/>
    <p:sldId id="650" r:id="rId16"/>
    <p:sldId id="651" r:id="rId17"/>
    <p:sldId id="652" r:id="rId18"/>
    <p:sldId id="688" r:id="rId19"/>
    <p:sldId id="689" r:id="rId20"/>
    <p:sldId id="690" r:id="rId21"/>
    <p:sldId id="692" r:id="rId22"/>
    <p:sldId id="658" r:id="rId23"/>
    <p:sldId id="625" r:id="rId24"/>
    <p:sldId id="691" r:id="rId25"/>
    <p:sldId id="641" r:id="rId26"/>
    <p:sldId id="639" r:id="rId27"/>
    <p:sldId id="593" r:id="rId28"/>
    <p:sldId id="594" r:id="rId29"/>
    <p:sldId id="595" r:id="rId30"/>
    <p:sldId id="621" r:id="rId31"/>
    <p:sldId id="312" r:id="rId32"/>
    <p:sldId id="325" r:id="rId33"/>
    <p:sldId id="365" r:id="rId34"/>
    <p:sldId id="555" r:id="rId35"/>
    <p:sldId id="294" r:id="rId36"/>
    <p:sldId id="350" r:id="rId37"/>
    <p:sldId id="352" r:id="rId38"/>
    <p:sldId id="326" r:id="rId39"/>
    <p:sldId id="571" r:id="rId40"/>
    <p:sldId id="333" r:id="rId41"/>
    <p:sldId id="572" r:id="rId42"/>
    <p:sldId id="573" r:id="rId43"/>
    <p:sldId id="574" r:id="rId44"/>
    <p:sldId id="335" r:id="rId45"/>
    <p:sldId id="662" r:id="rId46"/>
    <p:sldId id="663" r:id="rId47"/>
    <p:sldId id="664" r:id="rId48"/>
    <p:sldId id="667" r:id="rId49"/>
    <p:sldId id="601" r:id="rId50"/>
    <p:sldId id="668" r:id="rId51"/>
    <p:sldId id="669" r:id="rId52"/>
    <p:sldId id="670" r:id="rId53"/>
    <p:sldId id="671" r:id="rId54"/>
    <p:sldId id="673" r:id="rId55"/>
    <p:sldId id="674" r:id="rId56"/>
    <p:sldId id="675" r:id="rId57"/>
    <p:sldId id="676" r:id="rId58"/>
    <p:sldId id="677" r:id="rId59"/>
    <p:sldId id="678" r:id="rId60"/>
    <p:sldId id="679" r:id="rId61"/>
    <p:sldId id="680" r:id="rId62"/>
    <p:sldId id="681" r:id="rId63"/>
    <p:sldId id="682" r:id="rId64"/>
    <p:sldId id="683" r:id="rId65"/>
    <p:sldId id="575" r:id="rId66"/>
    <p:sldId id="576" r:id="rId67"/>
    <p:sldId id="577" r:id="rId68"/>
    <p:sldId id="578" r:id="rId69"/>
    <p:sldId id="579" r:id="rId70"/>
    <p:sldId id="580" r:id="rId71"/>
    <p:sldId id="581" r:id="rId72"/>
    <p:sldId id="582" r:id="rId73"/>
    <p:sldId id="264" r:id="rId74"/>
    <p:sldId id="265" r:id="rId75"/>
    <p:sldId id="267" r:id="rId76"/>
    <p:sldId id="268" r:id="rId77"/>
    <p:sldId id="269" r:id="rId78"/>
    <p:sldId id="270" r:id="rId79"/>
    <p:sldId id="271" r:id="rId80"/>
    <p:sldId id="272" r:id="rId81"/>
    <p:sldId id="273" r:id="rId82"/>
    <p:sldId id="274" r:id="rId83"/>
    <p:sldId id="583" r:id="rId84"/>
    <p:sldId id="276" r:id="rId85"/>
    <p:sldId id="277" r:id="rId86"/>
    <p:sldId id="278" r:id="rId87"/>
    <p:sldId id="279" r:id="rId88"/>
    <p:sldId id="280" r:id="rId89"/>
    <p:sldId id="684"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ECFF"/>
    <a:srgbClr val="99FF66"/>
    <a:srgbClr val="FFFF99"/>
    <a:srgbClr val="FFCCFF"/>
    <a:srgbClr val="FFFF66"/>
    <a:srgbClr val="FFCC00"/>
    <a:srgbClr val="99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8" d="100"/>
          <a:sy n="88" d="100"/>
        </p:scale>
        <p:origin x="-1282"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2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E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48B37AA5-7EC7-4C6B-A90F-99ACD4896DB8}" type="datetimeFigureOut">
              <a:rPr lang="ar-EG" smtClean="0"/>
              <a:t>22/02/1444</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E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420B30EA-B504-4B0C-8583-A7D357E11424}" type="slidenum">
              <a:rPr lang="ar-EG" smtClean="0"/>
              <a:t>‹#›</a:t>
            </a:fld>
            <a:endParaRPr lang="ar-EG"/>
          </a:p>
        </p:txBody>
      </p:sp>
    </p:spTree>
    <p:extLst>
      <p:ext uri="{BB962C8B-B14F-4D97-AF65-F5344CB8AC3E}">
        <p14:creationId xmlns:p14="http://schemas.microsoft.com/office/powerpoint/2010/main" val="794282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fld id="{1AFB3955-F884-4243-8B0B-3FD78CF5DAA0}" type="slidenum">
              <a:rPr lang="ar-EG" smtClean="0"/>
              <a:pPr/>
              <a:t>1</a:t>
            </a:fld>
            <a:endParaRPr lang="ar-E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 xmlns:a16="http://schemas.microsoft.com/office/drawing/2014/main" id="{F3B7B5CC-A407-43B3-B19B-3AB0DF2D9E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1944DF-7DF4-4441-BEE2-5BDD7A52FD06}" type="slidenum">
              <a:rPr lang="ar-SA" altLang="ar-EG">
                <a:latin typeface="Times New Roman" panose="02020603050405020304" pitchFamily="18" charset="0"/>
                <a:cs typeface="Times New Roman" panose="02020603050405020304" pitchFamily="18" charset="0"/>
              </a:rPr>
              <a:pPr eaLnBrk="1" hangingPunct="1"/>
              <a:t>32</a:t>
            </a:fld>
            <a:endParaRPr lang="en-US" altLang="ar-EG">
              <a:latin typeface="Times New Roman" panose="02020603050405020304" pitchFamily="18" charset="0"/>
              <a:cs typeface="Times New Roman" panose="02020603050405020304" pitchFamily="18" charset="0"/>
            </a:endParaRPr>
          </a:p>
        </p:txBody>
      </p:sp>
      <p:sp>
        <p:nvSpPr>
          <p:cNvPr id="38915" name="Rectangle 2">
            <a:extLst>
              <a:ext uri="{FF2B5EF4-FFF2-40B4-BE49-F238E27FC236}">
                <a16:creationId xmlns="" xmlns:a16="http://schemas.microsoft.com/office/drawing/2014/main" id="{F6883CB7-DBA0-4FA4-83C7-E5CF04654319}"/>
              </a:ext>
            </a:extLst>
          </p:cNvPr>
          <p:cNvSpPr>
            <a:spLocks noGrp="1" noRot="1" noChangeAspect="1" noChangeArrowheads="1" noTextEdit="1"/>
          </p:cNvSpPr>
          <p:nvPr>
            <p:ph type="sldImg"/>
          </p:nvPr>
        </p:nvSpPr>
        <p:spPr>
          <a:ln/>
        </p:spPr>
      </p:sp>
      <p:sp>
        <p:nvSpPr>
          <p:cNvPr id="38916" name="Rectangle 3">
            <a:extLst>
              <a:ext uri="{FF2B5EF4-FFF2-40B4-BE49-F238E27FC236}">
                <a16:creationId xmlns="" xmlns:a16="http://schemas.microsoft.com/office/drawing/2014/main" id="{818AFB45-911E-4A6D-89A1-925EC7843F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EG"/>
          </a:p>
        </p:txBody>
      </p:sp>
    </p:spTree>
    <p:extLst>
      <p:ext uri="{BB962C8B-B14F-4D97-AF65-F5344CB8AC3E}">
        <p14:creationId xmlns:p14="http://schemas.microsoft.com/office/powerpoint/2010/main" val="1450190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3.emf"/></Relationships>
</file>

<file path=ppt/slides/_rels/slide34.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5.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esm26ea"/>
          <p:cNvPicPr>
            <a:picLocks noChangeAspect="1" noChangeArrowheads="1"/>
          </p:cNvPicPr>
          <p:nvPr/>
        </p:nvPicPr>
        <p:blipFill>
          <a:blip r:embed="rId3"/>
          <a:srcRect/>
          <a:stretch>
            <a:fillRect/>
          </a:stretch>
        </p:blipFill>
        <p:spPr bwMode="auto">
          <a:xfrm>
            <a:off x="0" y="2286000"/>
            <a:ext cx="8928100" cy="2232025"/>
          </a:xfrm>
          <a:prstGeom prst="rect">
            <a:avLst/>
          </a:prstGeom>
          <a:noFill/>
          <a:ln w="9525">
            <a:noFill/>
            <a:miter lim="800000"/>
            <a:headEnd/>
            <a:tailEnd/>
          </a:ln>
        </p:spPr>
      </p:pic>
      <p:pic>
        <p:nvPicPr>
          <p:cNvPr id="8195" name="Picture 2" descr="صورة: ‏‎#abdulraheem‎‏"/>
          <p:cNvPicPr>
            <a:picLocks noChangeAspect="1" noChangeArrowheads="1"/>
          </p:cNvPicPr>
          <p:nvPr/>
        </p:nvPicPr>
        <p:blipFill>
          <a:blip r:embed="rId4"/>
          <a:srcRect/>
          <a:stretch>
            <a:fillRect/>
          </a:stretch>
        </p:blipFill>
        <p:spPr bwMode="auto">
          <a:xfrm>
            <a:off x="2699792" y="4365104"/>
            <a:ext cx="3743325" cy="2852738"/>
          </a:xfrm>
          <a:prstGeom prst="rect">
            <a:avLst/>
          </a:prstGeom>
          <a:noFill/>
          <a:ln w="9525">
            <a:noFill/>
            <a:miter lim="800000"/>
            <a:headEnd/>
            <a:tailEnd/>
          </a:ln>
        </p:spPr>
      </p:pic>
      <p:pic>
        <p:nvPicPr>
          <p:cNvPr id="829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4648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0"/>
            <a:ext cx="449580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58943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 xmlns:a16="http://schemas.microsoft.com/office/drawing/2014/main" id="{8660D691-378D-474E-BA6A-EA26173A8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61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 xmlns:a16="http://schemas.microsoft.com/office/drawing/2014/main" id="{32752774-B4A7-4DC4-96A1-351781803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077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 xmlns:a16="http://schemas.microsoft.com/office/drawing/2014/main" id="{9AF2115E-8BBF-48E8-8E51-CA80F1CF7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017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 xmlns:a16="http://schemas.microsoft.com/office/drawing/2014/main" id="{308C845D-E575-42E0-A22A-8ACA65CA8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775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 xmlns:a16="http://schemas.microsoft.com/office/drawing/2014/main" id="{898D6A74-742A-462E-A134-F58B564C2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816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 xmlns:a16="http://schemas.microsoft.com/office/drawing/2014/main" id="{1E38FF74-C878-48E6-872B-C32C659CE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702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 xmlns:a16="http://schemas.microsoft.com/office/drawing/2014/main" id="{BC7A99E9-58CE-4795-A95A-C74206923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221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 xmlns:a16="http://schemas.microsoft.com/office/drawing/2014/main" id="{A26B2BF9-CFA6-4325-A573-E9FAD0F7D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790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 y="1523998"/>
            <a:ext cx="8358187" cy="5010329"/>
          </a:xfrm>
          <a:prstGeom prst="rect">
            <a:avLst/>
          </a:prstGeom>
          <a:solidFill>
            <a:srgbClr val="99CCFF"/>
          </a:solidFill>
          <a:ln>
            <a:noFill/>
          </a:ln>
          <a:effectLst/>
          <a:extLst/>
        </p:spPr>
      </p:pic>
      <p:sp>
        <p:nvSpPr>
          <p:cNvPr id="2" name="شكل بيضاوي 1"/>
          <p:cNvSpPr/>
          <p:nvPr/>
        </p:nvSpPr>
        <p:spPr>
          <a:xfrm>
            <a:off x="5577840" y="228600"/>
            <a:ext cx="2971800" cy="1371600"/>
          </a:xfrm>
          <a:prstGeom prst="ellipse">
            <a:avLst/>
          </a:prstGeom>
          <a:solidFill>
            <a:srgbClr val="FF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000" b="1" dirty="0" smtClean="0">
                <a:solidFill>
                  <a:schemeClr val="tx1"/>
                </a:solidFill>
                <a:latin typeface="Aldhabi" pitchFamily="2" charset="-78"/>
                <a:cs typeface="Aldhabi" pitchFamily="2" charset="-78"/>
              </a:rPr>
              <a:t>التشخيص</a:t>
            </a:r>
            <a:endParaRPr lang="ar-SA" sz="4000" b="1" dirty="0">
              <a:solidFill>
                <a:schemeClr val="tx1"/>
              </a:solidFill>
              <a:latin typeface="Aldhabi" pitchFamily="2" charset="-78"/>
              <a:cs typeface="Aldhabi" pitchFamily="2" charset="-78"/>
            </a:endParaRPr>
          </a:p>
        </p:txBody>
      </p:sp>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5334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1295400" y="5334000"/>
            <a:ext cx="5105400" cy="1200329"/>
          </a:xfrm>
          <a:prstGeom prst="rect">
            <a:avLst/>
          </a:prstGeom>
          <a:solidFill>
            <a:schemeClr val="bg2">
              <a:lumMod val="40000"/>
              <a:lumOff val="60000"/>
            </a:schemeClr>
          </a:solidFill>
        </p:spPr>
        <p:txBody>
          <a:bodyPr wrap="square" rtlCol="1">
            <a:spAutoFit/>
          </a:bodyPr>
          <a:lstStyle/>
          <a:p>
            <a:r>
              <a:rPr lang="ar-SA" b="1" dirty="0"/>
              <a:t>يعتبر الشخص معاقاً عقلياً عندما ينخفض معامل ذكائه بمقدار </a:t>
            </a:r>
            <a:r>
              <a:rPr lang="ar-SA" b="1" dirty="0" err="1"/>
              <a:t>انحرافيين</a:t>
            </a:r>
            <a:r>
              <a:rPr lang="ar-SA" b="1" dirty="0"/>
              <a:t> معياريين عن المتوسط (-2ع) ويعني ذلك حصول المفحوص على معامل (70) او اقل على </a:t>
            </a:r>
            <a:r>
              <a:rPr lang="ar-SA" b="1" dirty="0" err="1"/>
              <a:t>إختبار</a:t>
            </a:r>
            <a:r>
              <a:rPr lang="ar-SA" b="1" dirty="0"/>
              <a:t> </a:t>
            </a:r>
            <a:r>
              <a:rPr lang="ar-SA" b="1" dirty="0" err="1"/>
              <a:t>وكسلر</a:t>
            </a:r>
            <a:r>
              <a:rPr lang="ar-SA" b="1" dirty="0"/>
              <a:t> او معامل ذكاء (68) او اقل على اختبار ستانفورد بينيه.</a:t>
            </a:r>
          </a:p>
        </p:txBody>
      </p:sp>
    </p:spTree>
    <p:extLst>
      <p:ext uri="{BB962C8B-B14F-4D97-AF65-F5344CB8AC3E}">
        <p14:creationId xmlns:p14="http://schemas.microsoft.com/office/powerpoint/2010/main" val="2181721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124200" y="1720840"/>
            <a:ext cx="5943600" cy="4893647"/>
          </a:xfrm>
          <a:prstGeom prst="rect">
            <a:avLst/>
          </a:prstGeom>
          <a:solidFill>
            <a:srgbClr val="FFFF99"/>
          </a:solidFill>
        </p:spPr>
        <p:txBody>
          <a:bodyPr wrap="square">
            <a:spAutoFit/>
          </a:bodyPr>
          <a:lstStyle/>
          <a:p>
            <a:pPr algn="r"/>
            <a:r>
              <a:rPr lang="ar-SA" sz="2400" b="1" dirty="0"/>
              <a:t>يعتبر التشخيص الطبي من اهم </a:t>
            </a:r>
            <a:r>
              <a:rPr lang="ar-SA" sz="2400" b="1" dirty="0" err="1"/>
              <a:t>الإتجاهات</a:t>
            </a:r>
            <a:r>
              <a:rPr lang="ar-SA" sz="2400" b="1" dirty="0"/>
              <a:t> حيث يفحص الطفل المحول من الزوايا الجسمية والحركية ويضعه في تقرير طبي يشمل </a:t>
            </a:r>
            <a:r>
              <a:rPr lang="ar-SA" sz="2400" b="1" dirty="0">
                <a:solidFill>
                  <a:srgbClr val="C00000"/>
                </a:solidFill>
              </a:rPr>
              <a:t>معلومات عن تاريخه الوراثي وأسباب الحالة وظروف الحمل والولادة بالإضافة إلى </a:t>
            </a:r>
            <a:r>
              <a:rPr lang="ar-SA" sz="2400" b="1" dirty="0" smtClean="0">
                <a:solidFill>
                  <a:srgbClr val="C00000"/>
                </a:solidFill>
              </a:rPr>
              <a:t>فحوص</a:t>
            </a:r>
            <a:endParaRPr lang="en-US" sz="2400" b="1" dirty="0" smtClean="0">
              <a:solidFill>
                <a:srgbClr val="C00000"/>
              </a:solidFill>
            </a:endParaRPr>
          </a:p>
          <a:p>
            <a:pPr algn="r"/>
            <a:r>
              <a:rPr lang="ar-SA" sz="2400" b="1" dirty="0" smtClean="0">
                <a:solidFill>
                  <a:srgbClr val="C00000"/>
                </a:solidFill>
              </a:rPr>
              <a:t> </a:t>
            </a:r>
            <a:r>
              <a:rPr lang="ar-SA" sz="2400" b="1" dirty="0">
                <a:solidFill>
                  <a:srgbClr val="C00000"/>
                </a:solidFill>
              </a:rPr>
              <a:t>مخبرية وخاصة في حالات التمثيل </a:t>
            </a:r>
            <a:r>
              <a:rPr lang="ar-SA" sz="2400" b="1" dirty="0" smtClean="0">
                <a:solidFill>
                  <a:srgbClr val="C00000"/>
                </a:solidFill>
              </a:rPr>
              <a:t>الغذائي</a:t>
            </a:r>
            <a:endParaRPr lang="en-US" sz="2400" b="1" dirty="0" smtClean="0">
              <a:solidFill>
                <a:srgbClr val="C00000"/>
              </a:solidFill>
            </a:endParaRPr>
          </a:p>
          <a:p>
            <a:pPr algn="r"/>
            <a:r>
              <a:rPr lang="ar-SA" sz="2400" b="1" dirty="0" smtClean="0"/>
              <a:t>ومن </a:t>
            </a:r>
            <a:r>
              <a:rPr lang="ar-SA" sz="2400" b="1" dirty="0"/>
              <a:t>ذلك:</a:t>
            </a:r>
          </a:p>
          <a:p>
            <a:pPr algn="r"/>
            <a:r>
              <a:rPr lang="ar-SA" sz="2400" b="1" dirty="0" err="1">
                <a:solidFill>
                  <a:srgbClr val="C00000"/>
                </a:solidFill>
              </a:rPr>
              <a:t>إختبار</a:t>
            </a:r>
            <a:r>
              <a:rPr lang="ar-SA" sz="2400" b="1" dirty="0">
                <a:solidFill>
                  <a:srgbClr val="C00000"/>
                </a:solidFill>
              </a:rPr>
              <a:t> كلوريد </a:t>
            </a:r>
            <a:r>
              <a:rPr lang="ar-SA" sz="2400" b="1" dirty="0" err="1">
                <a:solidFill>
                  <a:srgbClr val="C00000"/>
                </a:solidFill>
              </a:rPr>
              <a:t>الفيريك</a:t>
            </a:r>
            <a:endParaRPr lang="ar-SA" sz="2400" b="1" dirty="0">
              <a:solidFill>
                <a:srgbClr val="C00000"/>
              </a:solidFill>
            </a:endParaRPr>
          </a:p>
          <a:p>
            <a:pPr algn="r"/>
            <a:r>
              <a:rPr lang="ar-SA" sz="2400" b="1" dirty="0" err="1"/>
              <a:t>إختبار</a:t>
            </a:r>
            <a:r>
              <a:rPr lang="ar-SA" sz="2400" b="1" dirty="0"/>
              <a:t> شريط كلوريد </a:t>
            </a:r>
            <a:r>
              <a:rPr lang="ar-SA" sz="2400" b="1" dirty="0" err="1"/>
              <a:t>الفيريك</a:t>
            </a:r>
            <a:endParaRPr lang="ar-SA" sz="2400" b="1" dirty="0"/>
          </a:p>
          <a:p>
            <a:pPr algn="r"/>
            <a:r>
              <a:rPr lang="ar-SA" sz="2400" b="1" dirty="0" err="1">
                <a:solidFill>
                  <a:srgbClr val="C00000"/>
                </a:solidFill>
              </a:rPr>
              <a:t>إختبار</a:t>
            </a:r>
            <a:r>
              <a:rPr lang="ar-SA" sz="2400" b="1" dirty="0">
                <a:solidFill>
                  <a:srgbClr val="C00000"/>
                </a:solidFill>
              </a:rPr>
              <a:t> </a:t>
            </a:r>
            <a:r>
              <a:rPr lang="ar-SA" sz="2400" b="1" dirty="0" err="1">
                <a:solidFill>
                  <a:srgbClr val="C00000"/>
                </a:solidFill>
              </a:rPr>
              <a:t>جثري</a:t>
            </a:r>
            <a:endParaRPr lang="ar-SA" sz="2400" b="1" dirty="0">
              <a:solidFill>
                <a:srgbClr val="C00000"/>
              </a:solidFill>
            </a:endParaRPr>
          </a:p>
          <a:p>
            <a:pPr algn="r"/>
            <a:r>
              <a:rPr lang="ar-SA" sz="2400" b="1" dirty="0" err="1"/>
              <a:t>إختبار</a:t>
            </a:r>
            <a:r>
              <a:rPr lang="ar-SA" sz="2400" b="1" dirty="0"/>
              <a:t> محيط الرأس</a:t>
            </a:r>
          </a:p>
          <a:p>
            <a:pPr algn="r"/>
            <a:r>
              <a:rPr lang="ar-SA" sz="2400" b="1" dirty="0" err="1">
                <a:solidFill>
                  <a:srgbClr val="C00000"/>
                </a:solidFill>
              </a:rPr>
              <a:t>إختبار</a:t>
            </a:r>
            <a:r>
              <a:rPr lang="ar-SA" sz="2400" b="1" dirty="0">
                <a:solidFill>
                  <a:srgbClr val="C00000"/>
                </a:solidFill>
              </a:rPr>
              <a:t> مظاهر النمو</a:t>
            </a:r>
          </a:p>
          <a:p>
            <a:pPr algn="r"/>
            <a:r>
              <a:rPr lang="ar-SA" sz="2400" b="1" dirty="0"/>
              <a:t>طول الطفل ووزنه ومدى جفاف الجلد والشعر </a:t>
            </a:r>
            <a:r>
              <a:rPr lang="ar-SA" sz="2400" b="1" dirty="0" err="1"/>
              <a:t>وإندلاع</a:t>
            </a:r>
            <a:r>
              <a:rPr lang="ar-SA" sz="2400" b="1" dirty="0"/>
              <a:t> البطن </a:t>
            </a:r>
            <a:r>
              <a:rPr lang="ar-SA" sz="2400" b="1" dirty="0" err="1"/>
              <a:t>وإضطراب</a:t>
            </a:r>
            <a:r>
              <a:rPr lang="ar-SA" sz="2400" b="1" dirty="0"/>
              <a:t> الغده الدرقية</a:t>
            </a:r>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67663"/>
            <a:ext cx="30480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999"/>
            <a:ext cx="3048000" cy="378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760" y="381000"/>
            <a:ext cx="6000750" cy="133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696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59927E-21C1-4FC4-97AA-4155F17F0F68}"/>
              </a:ext>
            </a:extLst>
          </p:cNvPr>
          <p:cNvSpPr>
            <a:spLocks noGrp="1"/>
          </p:cNvSpPr>
          <p:nvPr>
            <p:ph type="title"/>
          </p:nvPr>
        </p:nvSpPr>
        <p:spPr>
          <a:xfrm>
            <a:off x="457200" y="228600"/>
            <a:ext cx="8229600" cy="8839200"/>
          </a:xfrm>
        </p:spPr>
        <p:txBody>
          <a:bodyPr>
            <a:normAutofit/>
          </a:bodyPr>
          <a:lstStyle/>
          <a:p>
            <a:r>
              <a:rPr lang="ar-EG" b="1" dirty="0">
                <a:solidFill>
                  <a:srgbClr val="002060"/>
                </a:solidFill>
                <a:effectLst>
                  <a:outerShdw blurRad="38100" dist="38100" dir="2700000" algn="tl">
                    <a:srgbClr val="000000">
                      <a:alpha val="43137"/>
                    </a:srgbClr>
                  </a:outerShdw>
                </a:effectLst>
              </a:rPr>
              <a:t/>
            </a:r>
            <a:br>
              <a:rPr lang="ar-EG" b="1" dirty="0">
                <a:solidFill>
                  <a:srgbClr val="002060"/>
                </a:solidFill>
                <a:effectLst>
                  <a:outerShdw blurRad="38100" dist="38100" dir="2700000" algn="tl">
                    <a:srgbClr val="000000">
                      <a:alpha val="43137"/>
                    </a:srgbClr>
                  </a:outerShdw>
                </a:effectLst>
              </a:rPr>
            </a:br>
            <a:r>
              <a:rPr lang="ar-EG" b="1" dirty="0">
                <a:solidFill>
                  <a:srgbClr val="002060"/>
                </a:solidFill>
                <a:effectLst>
                  <a:outerShdw blurRad="38100" dist="38100" dir="2700000" algn="tl">
                    <a:srgbClr val="000000">
                      <a:alpha val="43137"/>
                    </a:srgbClr>
                  </a:outerShdw>
                </a:effectLst>
              </a:rPr>
              <a:t/>
            </a:r>
            <a:br>
              <a:rPr lang="ar-EG" b="1" dirty="0">
                <a:solidFill>
                  <a:srgbClr val="002060"/>
                </a:solidFill>
                <a:effectLst>
                  <a:outerShdw blurRad="38100" dist="38100" dir="2700000" algn="tl">
                    <a:srgbClr val="000000">
                      <a:alpha val="43137"/>
                    </a:srgbClr>
                  </a:outerShdw>
                </a:effectLst>
              </a:rPr>
            </a:br>
            <a:r>
              <a:rPr lang="ar-EG" b="1" dirty="0">
                <a:solidFill>
                  <a:srgbClr val="002060"/>
                </a:solidFill>
                <a:effectLst>
                  <a:outerShdw blurRad="38100" dist="38100" dir="2700000" algn="tl">
                    <a:srgbClr val="000000">
                      <a:alpha val="43137"/>
                    </a:srgbClr>
                  </a:outerShdw>
                </a:effectLst>
              </a:rPr>
              <a:t/>
            </a:r>
            <a:br>
              <a:rPr lang="ar-EG" b="1" dirty="0">
                <a:solidFill>
                  <a:srgbClr val="002060"/>
                </a:solidFill>
                <a:effectLst>
                  <a:outerShdw blurRad="38100" dist="38100" dir="2700000" algn="tl">
                    <a:srgbClr val="000000">
                      <a:alpha val="43137"/>
                    </a:srgbClr>
                  </a:outerShdw>
                </a:effectLst>
              </a:rPr>
            </a:br>
            <a:r>
              <a:rPr lang="ar-EG" b="1" dirty="0">
                <a:solidFill>
                  <a:srgbClr val="002060"/>
                </a:solidFill>
                <a:effectLst>
                  <a:outerShdw blurRad="38100" dist="38100" dir="2700000" algn="tl">
                    <a:srgbClr val="000000">
                      <a:alpha val="43137"/>
                    </a:srgbClr>
                  </a:outerShdw>
                </a:effectLst>
              </a:rPr>
              <a:t/>
            </a:r>
            <a:br>
              <a:rPr lang="ar-EG" b="1" dirty="0">
                <a:solidFill>
                  <a:srgbClr val="002060"/>
                </a:solidFill>
                <a:effectLst>
                  <a:outerShdw blurRad="38100" dist="38100" dir="2700000" algn="tl">
                    <a:srgbClr val="000000">
                      <a:alpha val="43137"/>
                    </a:srgbClr>
                  </a:outerShdw>
                </a:effectLst>
              </a:rPr>
            </a:br>
            <a:endParaRPr lang="ar-EG" b="1" dirty="0">
              <a:solidFill>
                <a:srgbClr val="002060"/>
              </a:solidFill>
              <a:effectLst>
                <a:outerShdw blurRad="38100" dist="38100" dir="2700000" algn="tl">
                  <a:srgbClr val="000000">
                    <a:alpha val="43137"/>
                  </a:srgbClr>
                </a:outerShdw>
              </a:effectLst>
            </a:endParaRPr>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0" y="-7788"/>
            <a:ext cx="867568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7317" y="15815"/>
            <a:ext cx="15875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6067" y="15815"/>
            <a:ext cx="1524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764" y="3041650"/>
            <a:ext cx="8497887"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5449318"/>
            <a:ext cx="3213100" cy="12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43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3505200" y="1752600"/>
            <a:ext cx="5410200" cy="4524315"/>
          </a:xfrm>
          <a:prstGeom prst="rect">
            <a:avLst/>
          </a:prstGeom>
          <a:solidFill>
            <a:srgbClr val="FFFF99"/>
          </a:solidFill>
        </p:spPr>
        <p:txBody>
          <a:bodyPr wrap="square">
            <a:spAutoFit/>
          </a:bodyPr>
          <a:lstStyle/>
          <a:p>
            <a:pPr algn="ctr"/>
            <a:r>
              <a:rPr lang="ar-SA" b="1" dirty="0">
                <a:solidFill>
                  <a:srgbClr val="C00000"/>
                </a:solidFill>
              </a:rPr>
              <a:t>يعتقد البعض ان عملية التشخيص ماهي إلا تطبيق </a:t>
            </a:r>
            <a:r>
              <a:rPr lang="ar-SA" b="1" dirty="0" smtClean="0">
                <a:solidFill>
                  <a:srgbClr val="C00000"/>
                </a:solidFill>
              </a:rPr>
              <a:t>اختبار </a:t>
            </a:r>
            <a:r>
              <a:rPr lang="ar-SA" b="1" dirty="0">
                <a:solidFill>
                  <a:srgbClr val="C00000"/>
                </a:solidFill>
              </a:rPr>
              <a:t>ذكاء مقنن يتمتع بدرجة مقبولة من الصدق والثبات وملائم للمرحلة العمرية وهذا </a:t>
            </a:r>
            <a:r>
              <a:rPr lang="ar-SA" b="1" dirty="0" smtClean="0">
                <a:solidFill>
                  <a:srgbClr val="C00000"/>
                </a:solidFill>
              </a:rPr>
              <a:t>اعتقاد </a:t>
            </a:r>
            <a:r>
              <a:rPr lang="ar-SA" b="1" dirty="0">
                <a:solidFill>
                  <a:srgbClr val="C00000"/>
                </a:solidFill>
              </a:rPr>
              <a:t>خاطئ</a:t>
            </a:r>
          </a:p>
          <a:p>
            <a:pPr algn="ctr"/>
            <a:r>
              <a:rPr lang="ar-SA" b="1" dirty="0">
                <a:solidFill>
                  <a:srgbClr val="C00000"/>
                </a:solidFill>
              </a:rPr>
              <a:t>المعاق عقلياً 6 ساعات في اليوم </a:t>
            </a:r>
            <a:r>
              <a:rPr lang="ar-SA" b="1" dirty="0" smtClean="0">
                <a:solidFill>
                  <a:srgbClr val="C00000"/>
                </a:solidFill>
              </a:rPr>
              <a:t>و</a:t>
            </a:r>
            <a:r>
              <a:rPr lang="ar-IQ" b="1" dirty="0" smtClean="0">
                <a:solidFill>
                  <a:srgbClr val="C00000"/>
                </a:solidFill>
              </a:rPr>
              <a:t>ي</a:t>
            </a:r>
            <a:r>
              <a:rPr lang="ar-SA" b="1" dirty="0" smtClean="0">
                <a:solidFill>
                  <a:srgbClr val="C00000"/>
                </a:solidFill>
              </a:rPr>
              <a:t>قصد </a:t>
            </a:r>
            <a:r>
              <a:rPr lang="ar-SA" b="1" dirty="0">
                <a:solidFill>
                  <a:srgbClr val="C00000"/>
                </a:solidFill>
              </a:rPr>
              <a:t>بذلك الأطفال الذين شخصوا على أنهم يعانون من إعاقة عقلية بدرجة </a:t>
            </a:r>
            <a:r>
              <a:rPr lang="ar-SA" b="1" dirty="0" smtClean="0">
                <a:solidFill>
                  <a:srgbClr val="C00000"/>
                </a:solidFill>
              </a:rPr>
              <a:t>بسيطة </a:t>
            </a:r>
            <a:r>
              <a:rPr lang="ar-SA" b="1" dirty="0">
                <a:solidFill>
                  <a:srgbClr val="C00000"/>
                </a:solidFill>
              </a:rPr>
              <a:t>بحكم أدائهم المتدني على </a:t>
            </a:r>
            <a:r>
              <a:rPr lang="ar-SA" b="1" dirty="0" smtClean="0">
                <a:solidFill>
                  <a:srgbClr val="C00000"/>
                </a:solidFill>
              </a:rPr>
              <a:t>اختبارات </a:t>
            </a:r>
            <a:r>
              <a:rPr lang="ar-SA" b="1" dirty="0">
                <a:solidFill>
                  <a:srgbClr val="C00000"/>
                </a:solidFill>
              </a:rPr>
              <a:t>الذكاء وفشلهم الدراسي في الوقت الذي يتمتعون فيه بدرجة مقبولة في </a:t>
            </a:r>
            <a:r>
              <a:rPr lang="ar-SA" b="1" dirty="0" smtClean="0">
                <a:solidFill>
                  <a:srgbClr val="C00000"/>
                </a:solidFill>
              </a:rPr>
              <a:t>الاستجابة </a:t>
            </a:r>
            <a:r>
              <a:rPr lang="ar-SA" b="1" dirty="0">
                <a:solidFill>
                  <a:srgbClr val="C00000"/>
                </a:solidFill>
              </a:rPr>
              <a:t>لمتطلبات الحياة خارج الإطار المدرسي </a:t>
            </a:r>
            <a:r>
              <a:rPr lang="ar-SA" b="1" dirty="0"/>
              <a:t>(</a:t>
            </a:r>
            <a:r>
              <a:rPr lang="ar-SA" b="1" dirty="0">
                <a:solidFill>
                  <a:srgbClr val="FF0000"/>
                </a:solidFill>
              </a:rPr>
              <a:t>ضحايا التشخيص الخاطئ</a:t>
            </a:r>
            <a:r>
              <a:rPr lang="ar-SA" b="1" dirty="0"/>
              <a:t>)</a:t>
            </a:r>
          </a:p>
          <a:p>
            <a:pPr algn="ctr"/>
            <a:r>
              <a:rPr lang="ar-SA" b="1" dirty="0"/>
              <a:t>الإعاقة ظاهره متعددة الأبعاد لذا </a:t>
            </a:r>
            <a:r>
              <a:rPr lang="ar-SA" b="1" dirty="0" smtClean="0"/>
              <a:t>لا يجب الاعتماد </a:t>
            </a:r>
            <a:r>
              <a:rPr lang="ar-SA" b="1" dirty="0"/>
              <a:t>فقط على </a:t>
            </a:r>
            <a:r>
              <a:rPr lang="ar-SA" b="1" dirty="0" smtClean="0"/>
              <a:t>اختبارات </a:t>
            </a:r>
            <a:r>
              <a:rPr lang="ar-SA" b="1" dirty="0"/>
              <a:t>الذكاء</a:t>
            </a:r>
          </a:p>
          <a:p>
            <a:pPr algn="ctr"/>
            <a:r>
              <a:rPr lang="ar-SA" b="1" dirty="0"/>
              <a:t>من الواجب إحداث تكامل بين أساليب التشخيص فيتم لم شمل نتائج </a:t>
            </a:r>
            <a:r>
              <a:rPr lang="ar-SA" b="1" dirty="0" smtClean="0"/>
              <a:t>ال</a:t>
            </a:r>
            <a:r>
              <a:rPr lang="ar-IQ" b="1" dirty="0"/>
              <a:t>ف</a:t>
            </a:r>
            <a:r>
              <a:rPr lang="ar-SA" b="1" dirty="0" smtClean="0"/>
              <a:t>حوص </a:t>
            </a:r>
            <a:r>
              <a:rPr lang="ar-SA" b="1" dirty="0"/>
              <a:t>الطبية والقياسات السكومترية والقياسات التكيفية </a:t>
            </a:r>
            <a:r>
              <a:rPr lang="ar-SA" b="1" dirty="0" smtClean="0"/>
              <a:t>الاجتماعية </a:t>
            </a:r>
            <a:r>
              <a:rPr lang="ar-SA" b="1" dirty="0"/>
              <a:t>التربوية لدى الطفل ونطلق على </a:t>
            </a:r>
            <a:r>
              <a:rPr lang="en-US" b="1" dirty="0" smtClean="0"/>
              <a:t>(</a:t>
            </a:r>
            <a:r>
              <a:rPr lang="ar-SA" b="1" dirty="0" smtClean="0"/>
              <a:t>ذلك </a:t>
            </a:r>
            <a:r>
              <a:rPr lang="ar-SA" b="1" dirty="0" smtClean="0">
                <a:solidFill>
                  <a:srgbClr val="FF0000"/>
                </a:solidFill>
              </a:rPr>
              <a:t>الاتجاه </a:t>
            </a:r>
            <a:r>
              <a:rPr lang="ar-SA" b="1" dirty="0">
                <a:solidFill>
                  <a:srgbClr val="FF0000"/>
                </a:solidFill>
              </a:rPr>
              <a:t>التكاملي في تشخيص الإعاقة العقلية</a:t>
            </a:r>
          </a:p>
          <a:p>
            <a:pPr algn="ctr"/>
            <a:r>
              <a:rPr lang="ar-SA" b="1" dirty="0"/>
              <a:t>لتشخيص الإعاقة يجب </a:t>
            </a:r>
            <a:r>
              <a:rPr lang="ar-SA" b="1" dirty="0" smtClean="0"/>
              <a:t>الاعتماد </a:t>
            </a:r>
            <a:r>
              <a:rPr lang="ar-SA" b="1" dirty="0"/>
              <a:t>على </a:t>
            </a:r>
            <a:r>
              <a:rPr lang="ar-SA" b="1" dirty="0" smtClean="0"/>
              <a:t>اختبارات </a:t>
            </a:r>
            <a:r>
              <a:rPr lang="ar-SA" b="1" dirty="0"/>
              <a:t>الذكاء, مقاييس السلوك </a:t>
            </a:r>
            <a:r>
              <a:rPr lang="ar-SA" b="1" dirty="0" smtClean="0"/>
              <a:t>التكيفي</a:t>
            </a:r>
            <a:r>
              <a:rPr lang="ar-IQ" b="1" dirty="0"/>
              <a:t>.</a:t>
            </a:r>
            <a:endParaRPr lang="ar-SA" b="1" dirty="0"/>
          </a:p>
        </p:txBody>
      </p:sp>
      <p:sp>
        <p:nvSpPr>
          <p:cNvPr id="4" name="انفجار 2 3"/>
          <p:cNvSpPr/>
          <p:nvPr/>
        </p:nvSpPr>
        <p:spPr>
          <a:xfrm>
            <a:off x="4495800" y="685800"/>
            <a:ext cx="3886200" cy="1066800"/>
          </a:xfrm>
          <a:prstGeom prst="irregularSeal2">
            <a:avLst/>
          </a:prstGeom>
          <a:solidFill>
            <a:srgbClr val="FFCC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3600" b="1" dirty="0" smtClean="0">
                <a:solidFill>
                  <a:schemeClr val="tx1"/>
                </a:solidFill>
                <a:latin typeface="Aldhabi" pitchFamily="2" charset="-78"/>
                <a:cs typeface="Aldhabi" pitchFamily="2" charset="-78"/>
              </a:rPr>
              <a:t>أخطاء التشخيص</a:t>
            </a:r>
            <a:endParaRPr lang="ar-SA" sz="3600" b="1" dirty="0">
              <a:solidFill>
                <a:schemeClr val="tx1"/>
              </a:solidFill>
              <a:latin typeface="Aldhabi" pitchFamily="2" charset="-78"/>
              <a:cs typeface="Aldhabi" pitchFamily="2" charset="-78"/>
            </a:endParaRPr>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 y="655319"/>
            <a:ext cx="3406140" cy="562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107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304800" y="2209800"/>
            <a:ext cx="8763000" cy="4419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2"/>
                </a:solidFill>
              </a:rPr>
              <a:t>اختبار ستانفورد - بينيه للذكاء:</a:t>
            </a:r>
          </a:p>
          <a:p>
            <a:pPr algn="ctr"/>
            <a:r>
              <a:rPr lang="ar-SA" sz="1600" b="1" dirty="0">
                <a:solidFill>
                  <a:schemeClr val="tx2"/>
                </a:solidFill>
              </a:rPr>
              <a:t>يعتبر اختبار بينيه الذكاء من أشهر اختبارات الذكاء , وذلك </a:t>
            </a:r>
            <a:r>
              <a:rPr lang="ar-SA" sz="1600" b="1" dirty="0">
                <a:solidFill>
                  <a:srgbClr val="C00000"/>
                </a:solidFill>
              </a:rPr>
              <a:t>لأنه كان أول اختبار حقيقي يعد لهذا الغرض </a:t>
            </a:r>
            <a:r>
              <a:rPr lang="ar-SA" sz="1600" b="1" dirty="0">
                <a:solidFill>
                  <a:schemeClr val="tx2"/>
                </a:solidFill>
              </a:rPr>
              <a:t>وهو مقياس أعده اثنين من علماء النفس , وهو مقياس علمي متدرج ليتناسب مع السن و القدرات العقلية التي تنمو في الطفل كلما تدرج في عمره . وقد أعده </a:t>
            </a:r>
            <a:r>
              <a:rPr lang="ar-SA" sz="1600" b="1" dirty="0">
                <a:solidFill>
                  <a:srgbClr val="C00000"/>
                </a:solidFill>
              </a:rPr>
              <a:t>بينيه 1905 بالتعاون مع سيمون </a:t>
            </a:r>
            <a:r>
              <a:rPr lang="ar-SA" sz="1600" b="1" dirty="0">
                <a:solidFill>
                  <a:schemeClr val="tx2"/>
                </a:solidFill>
              </a:rPr>
              <a:t>, وذلك عندما </a:t>
            </a:r>
            <a:r>
              <a:rPr lang="ar-SA" sz="1600" b="1" dirty="0">
                <a:solidFill>
                  <a:srgbClr val="C00000"/>
                </a:solidFill>
              </a:rPr>
              <a:t>طلبت منه وزارة المعارف الفرنسية اعداد وسيلة موضوعية لعزل وتصنيف ضعاف العقول </a:t>
            </a:r>
            <a:r>
              <a:rPr lang="ar-SA" sz="1600" b="1" dirty="0">
                <a:solidFill>
                  <a:schemeClr val="tx2"/>
                </a:solidFill>
              </a:rPr>
              <a:t>, وقد مر </a:t>
            </a:r>
            <a:r>
              <a:rPr lang="ar-SA" sz="1600" b="1" dirty="0" smtClean="0">
                <a:solidFill>
                  <a:schemeClr val="tx2"/>
                </a:solidFill>
              </a:rPr>
              <a:t>الاختبار </a:t>
            </a:r>
            <a:r>
              <a:rPr lang="ar-SA" sz="1600" b="1" dirty="0">
                <a:solidFill>
                  <a:schemeClr val="tx2"/>
                </a:solidFill>
              </a:rPr>
              <a:t>بمراحل متعددة وظهرت له تعديلات مختلفة قام بها بينيه بنفسه عام 1908 و 1911 , </a:t>
            </a:r>
            <a:r>
              <a:rPr lang="ar-SA" sz="1600" b="1" dirty="0" smtClean="0">
                <a:solidFill>
                  <a:schemeClr val="tx2"/>
                </a:solidFill>
              </a:rPr>
              <a:t>والاختبار </a:t>
            </a:r>
            <a:r>
              <a:rPr lang="ar-SA" sz="1600" b="1" dirty="0">
                <a:solidFill>
                  <a:schemeClr val="tx2"/>
                </a:solidFill>
              </a:rPr>
              <a:t>الأصلي لبينيه </a:t>
            </a:r>
            <a:r>
              <a:rPr lang="ar-SA" sz="1600" b="1" dirty="0">
                <a:solidFill>
                  <a:srgbClr val="C00000"/>
                </a:solidFill>
              </a:rPr>
              <a:t>يتكون من 30 اختبار </a:t>
            </a:r>
            <a:r>
              <a:rPr lang="ar-SA" sz="1600" b="1" dirty="0">
                <a:solidFill>
                  <a:schemeClr val="tx2"/>
                </a:solidFill>
              </a:rPr>
              <a:t>شمل( </a:t>
            </a:r>
            <a:r>
              <a:rPr lang="ar-SA" sz="1600" b="1" dirty="0">
                <a:solidFill>
                  <a:srgbClr val="C00000"/>
                </a:solidFill>
              </a:rPr>
              <a:t>التآزر البصري , التمييز الحسي , مدى ذاكرة الأرقام , بيان أوجه التشابه بين الأشياء , وتكملة الجمل ...............وغيرها </a:t>
            </a:r>
            <a:r>
              <a:rPr lang="ar-SA" sz="1600" b="1" dirty="0">
                <a:solidFill>
                  <a:schemeClr val="tx2"/>
                </a:solidFill>
              </a:rPr>
              <a:t>).</a:t>
            </a:r>
          </a:p>
          <a:p>
            <a:pPr algn="ctr"/>
            <a:r>
              <a:rPr lang="ar-SA" sz="1600" b="1" dirty="0">
                <a:solidFill>
                  <a:schemeClr val="tx2"/>
                </a:solidFill>
              </a:rPr>
              <a:t>وفي تعديل اختبار بينيه عام 1908 تم فيه تصنيف </a:t>
            </a:r>
            <a:r>
              <a:rPr lang="ar-SA" sz="1600" b="1" dirty="0" smtClean="0">
                <a:solidFill>
                  <a:schemeClr val="tx2"/>
                </a:solidFill>
              </a:rPr>
              <a:t>الاختبارات </a:t>
            </a:r>
            <a:r>
              <a:rPr lang="ar-SA" sz="1600" b="1" dirty="0">
                <a:solidFill>
                  <a:schemeClr val="tx2"/>
                </a:solidFill>
              </a:rPr>
              <a:t>إلى مستويات متدرجة في الصعوبة حسب مستويات الأعمار </a:t>
            </a:r>
            <a:r>
              <a:rPr lang="ar-SA" sz="1600" b="1" dirty="0">
                <a:solidFill>
                  <a:srgbClr val="C00000"/>
                </a:solidFill>
              </a:rPr>
              <a:t>ابتداء من سن 3سنوات حتى 12سنه </a:t>
            </a:r>
            <a:r>
              <a:rPr lang="ar-SA" sz="1600" b="1" dirty="0">
                <a:solidFill>
                  <a:schemeClr val="tx2"/>
                </a:solidFill>
              </a:rPr>
              <a:t>وبذلك تضمن </a:t>
            </a:r>
            <a:r>
              <a:rPr lang="ar-SA" sz="1600" b="1" dirty="0" smtClean="0">
                <a:solidFill>
                  <a:schemeClr val="tx2"/>
                </a:solidFill>
              </a:rPr>
              <a:t>الاختبار </a:t>
            </a:r>
            <a:r>
              <a:rPr lang="ar-SA" sz="1600" b="1" dirty="0">
                <a:solidFill>
                  <a:schemeClr val="tx2"/>
                </a:solidFill>
              </a:rPr>
              <a:t>عددا من </a:t>
            </a:r>
            <a:r>
              <a:rPr lang="ar-SA" sz="1600" b="1" dirty="0" smtClean="0">
                <a:solidFill>
                  <a:schemeClr val="tx2"/>
                </a:solidFill>
              </a:rPr>
              <a:t>الاختبارات </a:t>
            </a:r>
            <a:r>
              <a:rPr lang="ar-SA" sz="1600" b="1" dirty="0">
                <a:solidFill>
                  <a:schemeClr val="tx2"/>
                </a:solidFill>
              </a:rPr>
              <a:t>الفرعية </a:t>
            </a:r>
            <a:r>
              <a:rPr lang="ar-SA" sz="1600" b="1" dirty="0">
                <a:solidFill>
                  <a:srgbClr val="C00000"/>
                </a:solidFill>
              </a:rPr>
              <a:t>لكل سن فيما 3-12 سنه </a:t>
            </a:r>
            <a:r>
              <a:rPr lang="ar-SA" sz="1600" b="1" dirty="0">
                <a:solidFill>
                  <a:schemeClr val="tx2"/>
                </a:solidFill>
              </a:rPr>
              <a:t>, ونتيجة لهذا التصنيف أمكن استخدام </a:t>
            </a:r>
            <a:r>
              <a:rPr lang="ar-SA" sz="1600" b="1" dirty="0" smtClean="0">
                <a:solidFill>
                  <a:schemeClr val="tx2"/>
                </a:solidFill>
              </a:rPr>
              <a:t>الاختبار </a:t>
            </a:r>
            <a:r>
              <a:rPr lang="ar-SA" sz="1600" b="1" dirty="0">
                <a:solidFill>
                  <a:schemeClr val="tx2"/>
                </a:solidFill>
              </a:rPr>
              <a:t>في تحديد المستوى </a:t>
            </a:r>
            <a:r>
              <a:rPr lang="ar-SA" sz="1600" b="1" dirty="0" smtClean="0">
                <a:solidFill>
                  <a:schemeClr val="tx2"/>
                </a:solidFill>
              </a:rPr>
              <a:t>الارتقائي </a:t>
            </a:r>
            <a:r>
              <a:rPr lang="ar-SA" sz="1600" b="1" dirty="0">
                <a:solidFill>
                  <a:schemeClr val="tx2"/>
                </a:solidFill>
              </a:rPr>
              <a:t>الذي وصل إليه الطفل , وقد عبر عن ذلك </a:t>
            </a:r>
            <a:r>
              <a:rPr lang="ar-SA" sz="1600" b="1" dirty="0">
                <a:solidFill>
                  <a:srgbClr val="C00000"/>
                </a:solidFill>
              </a:rPr>
              <a:t>بالعمر العقلي </a:t>
            </a:r>
            <a:r>
              <a:rPr lang="ar-SA" sz="1600" b="1" dirty="0">
                <a:solidFill>
                  <a:schemeClr val="tx2"/>
                </a:solidFill>
              </a:rPr>
              <a:t>, وهو أول نوع من المعايير التي استخدمت في اختبارات الذكاء , فأهم تعديل لهذا </a:t>
            </a:r>
            <a:r>
              <a:rPr lang="ar-SA" sz="1600" b="1" dirty="0" smtClean="0">
                <a:solidFill>
                  <a:schemeClr val="tx2"/>
                </a:solidFill>
              </a:rPr>
              <a:t>الإخبار </a:t>
            </a:r>
            <a:r>
              <a:rPr lang="ar-SA" sz="1600" b="1" dirty="0">
                <a:solidFill>
                  <a:schemeClr val="tx2"/>
                </a:solidFill>
              </a:rPr>
              <a:t>(اختبار بينيه ) وهو التعديل </a:t>
            </a:r>
            <a:r>
              <a:rPr lang="ar-SA" sz="1600" b="1" dirty="0">
                <a:solidFill>
                  <a:srgbClr val="C00000"/>
                </a:solidFill>
              </a:rPr>
              <a:t>الذي قام </a:t>
            </a:r>
            <a:r>
              <a:rPr lang="ar-SA" sz="1600" b="1" dirty="0" smtClean="0">
                <a:solidFill>
                  <a:srgbClr val="C00000"/>
                </a:solidFill>
              </a:rPr>
              <a:t>به </a:t>
            </a:r>
            <a:r>
              <a:rPr lang="ar-SA" sz="1600" b="1" dirty="0">
                <a:solidFill>
                  <a:srgbClr val="C00000"/>
                </a:solidFill>
              </a:rPr>
              <a:t>ترمان </a:t>
            </a:r>
            <a:r>
              <a:rPr lang="en-US" sz="1600" b="1" dirty="0">
                <a:solidFill>
                  <a:schemeClr val="tx2"/>
                </a:solidFill>
              </a:rPr>
              <a:t>Terman </a:t>
            </a:r>
            <a:r>
              <a:rPr lang="ar-SA" sz="1600" b="1" dirty="0">
                <a:solidFill>
                  <a:schemeClr val="tx2"/>
                </a:solidFill>
              </a:rPr>
              <a:t>الذي أخرجه </a:t>
            </a:r>
            <a:r>
              <a:rPr lang="ar-SA" sz="1600" b="1" dirty="0">
                <a:solidFill>
                  <a:srgbClr val="C00000"/>
                </a:solidFill>
              </a:rPr>
              <a:t>تحت اسم " ستانفورد- بينيه </a:t>
            </a:r>
            <a:r>
              <a:rPr lang="ar-SA" sz="1600" b="1" dirty="0">
                <a:solidFill>
                  <a:schemeClr val="tx2"/>
                </a:solidFill>
              </a:rPr>
              <a:t>" وذلك </a:t>
            </a:r>
            <a:r>
              <a:rPr lang="ar-SA" sz="1600" b="1" dirty="0">
                <a:solidFill>
                  <a:srgbClr val="C00000"/>
                </a:solidFill>
              </a:rPr>
              <a:t>نسبة لجامعة ستانفورد الذي يعمل فيها ترمان </a:t>
            </a:r>
            <a:r>
              <a:rPr lang="ar-SA" sz="1600" b="1" dirty="0">
                <a:solidFill>
                  <a:schemeClr val="tx2"/>
                </a:solidFill>
              </a:rPr>
              <a:t>.</a:t>
            </a:r>
          </a:p>
          <a:p>
            <a:pPr algn="ctr"/>
            <a:endParaRPr lang="ar-SA" sz="2000" b="1" dirty="0">
              <a:solidFill>
                <a:schemeClr val="tx2"/>
              </a:solidFill>
            </a:endParaRPr>
          </a:p>
          <a:p>
            <a:pPr algn="ctr"/>
            <a:endParaRPr lang="en-US" sz="1600" b="1" dirty="0" smtClean="0">
              <a:solidFill>
                <a:schemeClr val="tx2"/>
              </a:solidFill>
            </a:endParaRPr>
          </a:p>
          <a:p>
            <a:pPr algn="ctr"/>
            <a:endParaRPr lang="en-US" sz="1600" b="1" dirty="0">
              <a:solidFill>
                <a:schemeClr val="tx2"/>
              </a:solidFill>
            </a:endParaRPr>
          </a:p>
          <a:p>
            <a:pPr algn="ctr"/>
            <a:r>
              <a:rPr lang="ar-SA" sz="1600" b="1" dirty="0" smtClean="0">
                <a:solidFill>
                  <a:schemeClr val="tx2"/>
                </a:solidFill>
              </a:rPr>
              <a:t>يتكون </a:t>
            </a:r>
            <a:r>
              <a:rPr lang="ar-SA" sz="1600" b="1" dirty="0">
                <a:solidFill>
                  <a:schemeClr val="tx2"/>
                </a:solidFill>
              </a:rPr>
              <a:t>المقياس ستانفورد - بينيه من صندوق يحتوي على مجموعة من اللعب تستخدم مع الأعمار الصغيرة وكتيبين من البطاقات المطبوعة وكراسة لتسجيل الاجابات وكراسة للتعليمات وكراسة معايير التصحيح .</a:t>
            </a:r>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3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شكل بيضاوي 3"/>
          <p:cNvSpPr/>
          <p:nvPr/>
        </p:nvSpPr>
        <p:spPr>
          <a:xfrm>
            <a:off x="5791200" y="5410200"/>
            <a:ext cx="1905000" cy="685800"/>
          </a:xfrm>
          <a:prstGeom prst="ellipse">
            <a:avLst/>
          </a:prstGeom>
          <a:solidFill>
            <a:srgbClr val="99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75000"/>
                    <a:lumOff val="25000"/>
                  </a:schemeClr>
                </a:solidFill>
                <a:latin typeface="Aldhabi" pitchFamily="2" charset="-78"/>
                <a:cs typeface="Aldhabi" pitchFamily="2" charset="-78"/>
              </a:rPr>
              <a:t>وصف المقياس :</a:t>
            </a:r>
          </a:p>
        </p:txBody>
      </p:sp>
    </p:spTree>
    <p:extLst>
      <p:ext uri="{BB962C8B-B14F-4D97-AF65-F5344CB8AC3E}">
        <p14:creationId xmlns:p14="http://schemas.microsoft.com/office/powerpoint/2010/main" val="2338541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30E091-4C0A-4CB9-BA91-B45D07D715B9}"/>
              </a:ext>
            </a:extLst>
          </p:cNvPr>
          <p:cNvSpPr>
            <a:spLocks noGrp="1"/>
          </p:cNvSpPr>
          <p:nvPr>
            <p:ph type="title"/>
          </p:nvPr>
        </p:nvSpPr>
        <p:spPr>
          <a:xfrm>
            <a:off x="457200" y="274638"/>
            <a:ext cx="8229600" cy="6354762"/>
          </a:xfrm>
          <a:solidFill>
            <a:schemeClr val="accent2">
              <a:lumMod val="20000"/>
              <a:lumOff val="80000"/>
            </a:schemeClr>
          </a:solidFill>
        </p:spPr>
        <p:txBody>
          <a:bodyPr>
            <a:normAutofit fontScale="90000"/>
          </a:bodyPr>
          <a:lstStyle/>
          <a:p>
            <a:r>
              <a:rPr lang="ar-EG" sz="5400" b="1" dirty="0" smtClean="0">
                <a:solidFill>
                  <a:srgbClr val="C00000"/>
                </a:solidFill>
                <a:latin typeface="Aldhabi" pitchFamily="2" charset="-78"/>
                <a:cs typeface="Aldhabi" pitchFamily="2" charset="-78"/>
              </a:rPr>
              <a:t>خصائص </a:t>
            </a:r>
            <a:r>
              <a:rPr lang="ar-EG" sz="5400" b="1" dirty="0">
                <a:solidFill>
                  <a:srgbClr val="C00000"/>
                </a:solidFill>
                <a:latin typeface="Aldhabi" pitchFamily="2" charset="-78"/>
                <a:cs typeface="Aldhabi" pitchFamily="2" charset="-78"/>
              </a:rPr>
              <a:t>الإعاقة العقلية </a:t>
            </a:r>
            <a:r>
              <a:rPr lang="en-US" sz="5400" b="1" dirty="0" smtClean="0">
                <a:solidFill>
                  <a:srgbClr val="C00000"/>
                </a:solidFill>
                <a:latin typeface="Aldhabi" pitchFamily="2" charset="-78"/>
                <a:cs typeface="Aldhabi" pitchFamily="2" charset="-78"/>
              </a:rPr>
              <a:t/>
            </a:r>
            <a:br>
              <a:rPr lang="en-US" sz="5400" b="1" dirty="0" smtClean="0">
                <a:solidFill>
                  <a:srgbClr val="C00000"/>
                </a:solidFill>
                <a:latin typeface="Aldhabi" pitchFamily="2" charset="-78"/>
                <a:cs typeface="Aldhabi" pitchFamily="2" charset="-78"/>
              </a:rPr>
            </a:br>
            <a:r>
              <a:rPr lang="ar-EG" sz="2400" b="1" dirty="0"/>
              <a:t>عند حدوث الإعاقة العقلية لسبب أو لآخر، تظهر على هذا الشخص العديد من الخصائص التي تدل على تأخر في التطور في القدرات العقلية وفي تحديد هوية الشخص وهذه </a:t>
            </a:r>
            <a:r>
              <a:rPr lang="en-US" sz="2400" b="1" dirty="0" smtClean="0"/>
              <a:t>:</a:t>
            </a:r>
            <a:r>
              <a:rPr lang="ar-EG" sz="2400" b="1" dirty="0" smtClean="0"/>
              <a:t>الخصائص </a:t>
            </a:r>
            <a:r>
              <a:rPr lang="ar-EG" sz="2400" b="1" dirty="0"/>
              <a:t>هي</a:t>
            </a:r>
            <a:br>
              <a:rPr lang="ar-EG" sz="2400" b="1" dirty="0"/>
            </a:br>
            <a:r>
              <a:rPr lang="ar-EG" sz="2400" b="1" dirty="0" smtClean="0">
                <a:solidFill>
                  <a:srgbClr val="C00000"/>
                </a:solidFill>
              </a:rPr>
              <a:t>التأخُر </a:t>
            </a:r>
            <a:r>
              <a:rPr lang="ar-EG" sz="2400" b="1" dirty="0">
                <a:solidFill>
                  <a:srgbClr val="C00000"/>
                </a:solidFill>
              </a:rPr>
              <a:t>اللغوي</a:t>
            </a:r>
            <a:r>
              <a:rPr lang="ar-EG" sz="2400" b="1" dirty="0"/>
              <a:t>: </a:t>
            </a:r>
            <a:r>
              <a:rPr lang="ar-EG" sz="2400" b="1" dirty="0">
                <a:solidFill>
                  <a:srgbClr val="002060"/>
                </a:solidFill>
              </a:rPr>
              <a:t>من أحد أهم و أول الخصائص التي تظهر عند وجود الإعاقة العقلية هي التأخر اللغوي وهذا يعني وجود تأخر في الحديث ونطق </a:t>
            </a:r>
            <a:r>
              <a:rPr lang="ar-EG" sz="2400" b="1" dirty="0" smtClean="0">
                <a:solidFill>
                  <a:srgbClr val="002060"/>
                </a:solidFill>
              </a:rPr>
              <a:t>الكلم</a:t>
            </a:r>
            <a:r>
              <a:rPr lang="ar-IQ" sz="2400" b="1" dirty="0">
                <a:solidFill>
                  <a:srgbClr val="002060"/>
                </a:solidFill>
              </a:rPr>
              <a:t>ا</a:t>
            </a:r>
            <a:r>
              <a:rPr lang="ar-EG" sz="2400" b="1" dirty="0" smtClean="0">
                <a:solidFill>
                  <a:srgbClr val="002060"/>
                </a:solidFill>
              </a:rPr>
              <a:t>ت </a:t>
            </a:r>
            <a:r>
              <a:rPr lang="ar-EG" sz="2400" b="1" dirty="0">
                <a:solidFill>
                  <a:srgbClr val="002060"/>
                </a:solidFill>
              </a:rPr>
              <a:t>وأيضًا وجود تأخر في فهم هذه الكلمات</a:t>
            </a:r>
            <a:r>
              <a:rPr lang="ar-EG" sz="2400" b="1" dirty="0" smtClean="0">
                <a:solidFill>
                  <a:srgbClr val="002060"/>
                </a:solidFill>
              </a:rPr>
              <a:t>.</a:t>
            </a:r>
            <a:r>
              <a:rPr lang="en-US" sz="2400" b="1" dirty="0" smtClean="0"/>
              <a:t/>
            </a:r>
            <a:br>
              <a:rPr lang="en-US" sz="2400" b="1" dirty="0" smtClean="0"/>
            </a:br>
            <a:r>
              <a:rPr lang="ar-EG" sz="2400" b="1" dirty="0" smtClean="0"/>
              <a:t> </a:t>
            </a:r>
            <a:r>
              <a:rPr lang="ar-EG" sz="2400" b="1" dirty="0">
                <a:solidFill>
                  <a:srgbClr val="C00000"/>
                </a:solidFill>
              </a:rPr>
              <a:t>التأخُر الحركي</a:t>
            </a:r>
            <a:r>
              <a:rPr lang="ar-EG" sz="2400" b="1" dirty="0"/>
              <a:t>: وهي عبارة عن وجود صعوبات وتأخُر في القيام ببعض النشاطات البدائية مثل الأكل من غير مساعدة، الاستحمام وارتداء الملابس</a:t>
            </a:r>
            <a:r>
              <a:rPr lang="ar-EG" sz="2400" b="1" dirty="0" smtClean="0"/>
              <a:t>.</a:t>
            </a:r>
            <a:r>
              <a:rPr lang="en-US" sz="2400" b="1" dirty="0" smtClean="0"/>
              <a:t/>
            </a:r>
            <a:br>
              <a:rPr lang="en-US" sz="2400" b="1" dirty="0" smtClean="0"/>
            </a:br>
            <a:r>
              <a:rPr lang="ar-EG" sz="2400" b="1" dirty="0" smtClean="0">
                <a:solidFill>
                  <a:srgbClr val="C00000"/>
                </a:solidFill>
              </a:rPr>
              <a:t> </a:t>
            </a:r>
            <a:r>
              <a:rPr lang="ar-EG" sz="2400" b="1" dirty="0">
                <a:solidFill>
                  <a:srgbClr val="C00000"/>
                </a:solidFill>
              </a:rPr>
              <a:t>التأخُر المعرفي</a:t>
            </a:r>
            <a:r>
              <a:rPr lang="ar-EG" sz="2400" b="1" dirty="0"/>
              <a:t>: </a:t>
            </a:r>
            <a:r>
              <a:rPr lang="ar-EG" sz="2400" b="1" dirty="0">
                <a:solidFill>
                  <a:srgbClr val="002060"/>
                </a:solidFill>
              </a:rPr>
              <a:t>ويشمل على وجود صعوبات ومشاكل في الذاكرة وتذكر الأشياء، وحل المشكلات</a:t>
            </a:r>
            <a:r>
              <a:rPr lang="ar-EG" sz="2400" b="1" dirty="0" smtClean="0">
                <a:solidFill>
                  <a:srgbClr val="002060"/>
                </a:solidFill>
              </a:rPr>
              <a:t>.</a:t>
            </a:r>
            <a:r>
              <a:rPr lang="en-US" sz="2400" b="1" dirty="0" smtClean="0"/>
              <a:t/>
            </a:r>
            <a:br>
              <a:rPr lang="en-US" sz="2400" b="1" dirty="0" smtClean="0"/>
            </a:br>
            <a:r>
              <a:rPr lang="ar-EG" sz="2400" b="1" dirty="0" smtClean="0">
                <a:solidFill>
                  <a:srgbClr val="C00000"/>
                </a:solidFill>
              </a:rPr>
              <a:t> </a:t>
            </a:r>
            <a:r>
              <a:rPr lang="ar-EG" sz="2400" b="1" dirty="0">
                <a:solidFill>
                  <a:srgbClr val="C00000"/>
                </a:solidFill>
              </a:rPr>
              <a:t>التأخُر </a:t>
            </a:r>
            <a:r>
              <a:rPr lang="ar-EG" sz="2400" b="1" dirty="0" err="1">
                <a:solidFill>
                  <a:srgbClr val="C00000"/>
                </a:solidFill>
              </a:rPr>
              <a:t>الإجتماعي</a:t>
            </a:r>
            <a:r>
              <a:rPr lang="ar-EG" sz="2400" b="1" dirty="0"/>
              <a:t>: ومن خصائصه وجود تأخُر في اللعب بالألعاب المناسبة لعمر الطفل، وعدم مشاركة أقرانه في النشاطات والألعاب الأخرى. الاضطرابات السلوكية: وتشمَل هذه الاضطرابات تقلب المزاج، فرط الحركة، اضطراب النوم، وسلوكيات أخرى مثل العدوانية، أذية النفس، وعدم الانتباه</a:t>
            </a:r>
            <a:br>
              <a:rPr lang="ar-EG" sz="2400" b="1" dirty="0"/>
            </a:br>
            <a:endParaRPr lang="ar-EG" sz="2400" dirty="0"/>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30003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563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FCF27D-1091-4732-8D31-6AF78766A6F8}"/>
              </a:ext>
            </a:extLst>
          </p:cNvPr>
          <p:cNvSpPr>
            <a:spLocks noGrp="1"/>
          </p:cNvSpPr>
          <p:nvPr>
            <p:ph type="title"/>
          </p:nvPr>
        </p:nvSpPr>
        <p:spPr>
          <a:xfrm>
            <a:off x="1676400" y="609600"/>
            <a:ext cx="7467600" cy="6019800"/>
          </a:xfrm>
          <a:solidFill>
            <a:srgbClr val="FFFFCC"/>
          </a:solidFill>
        </p:spPr>
        <p:txBody>
          <a:bodyPr>
            <a:noAutofit/>
          </a:bodyPr>
          <a:lstStyle/>
          <a:p>
            <a:r>
              <a:rPr lang="ar-EG" sz="4000" b="1" dirty="0" smtClean="0">
                <a:effectLst>
                  <a:outerShdw blurRad="38100" dist="38100" dir="2700000" algn="tl">
                    <a:srgbClr val="000000">
                      <a:alpha val="43137"/>
                    </a:srgbClr>
                  </a:outerShdw>
                </a:effectLst>
                <a:latin typeface="Aldhabi" pitchFamily="2" charset="-78"/>
                <a:cs typeface="Aldhabi" pitchFamily="2" charset="-78"/>
              </a:rPr>
              <a:t>أهم </a:t>
            </a:r>
            <a:r>
              <a:rPr lang="ar-EG" sz="4000" b="1" dirty="0">
                <a:effectLst>
                  <a:outerShdw blurRad="38100" dist="38100" dir="2700000" algn="tl">
                    <a:srgbClr val="000000">
                      <a:alpha val="43137"/>
                    </a:srgbClr>
                  </a:outerShdw>
                </a:effectLst>
                <a:latin typeface="Aldhabi" pitchFamily="2" charset="-78"/>
                <a:cs typeface="Aldhabi" pitchFamily="2" charset="-78"/>
              </a:rPr>
              <a:t>تصنيف لأسباب الاعاقة العقلية فيحصرها فيما يلي:</a:t>
            </a:r>
            <a:r>
              <a:rPr lang="ar-EG" sz="2800" b="1" dirty="0">
                <a:effectLst>
                  <a:outerShdw blurRad="38100" dist="38100" dir="2700000" algn="tl">
                    <a:srgbClr val="000000">
                      <a:alpha val="43137"/>
                    </a:srgbClr>
                  </a:outerShdw>
                </a:effectLst>
              </a:rPr>
              <a:t/>
            </a:r>
            <a:br>
              <a:rPr lang="ar-EG" sz="2800" b="1" dirty="0">
                <a:effectLst>
                  <a:outerShdw blurRad="38100" dist="38100" dir="2700000" algn="tl">
                    <a:srgbClr val="000000">
                      <a:alpha val="43137"/>
                    </a:srgbClr>
                  </a:outerShdw>
                </a:effectLst>
              </a:rPr>
            </a:br>
            <a:r>
              <a:rPr lang="ar-EG" sz="2800" b="1" dirty="0">
                <a:effectLst>
                  <a:outerShdw blurRad="38100" dist="38100" dir="2700000" algn="tl">
                    <a:srgbClr val="000000">
                      <a:alpha val="43137"/>
                    </a:srgbClr>
                  </a:outerShdw>
                </a:effectLst>
              </a:rPr>
              <a:t/>
            </a:r>
            <a:br>
              <a:rPr lang="ar-EG" sz="2800" b="1" dirty="0">
                <a:effectLst>
                  <a:outerShdw blurRad="38100" dist="38100" dir="2700000" algn="tl">
                    <a:srgbClr val="000000">
                      <a:alpha val="43137"/>
                    </a:srgbClr>
                  </a:outerShdw>
                </a:effectLst>
              </a:rPr>
            </a:br>
            <a:r>
              <a:rPr lang="ar-EG" sz="2000" b="1" u="sng" dirty="0">
                <a:solidFill>
                  <a:srgbClr val="002060"/>
                </a:solidFill>
                <a:effectLst>
                  <a:outerShdw blurRad="38100" dist="38100" dir="2700000" algn="tl">
                    <a:srgbClr val="000000">
                      <a:alpha val="43137"/>
                    </a:srgbClr>
                  </a:outerShdw>
                </a:effectLst>
              </a:rPr>
              <a:t>1</a:t>
            </a:r>
            <a:r>
              <a:rPr lang="ar-EG" sz="2000" b="1" u="sng" dirty="0">
                <a:solidFill>
                  <a:srgbClr val="C00000"/>
                </a:solidFill>
                <a:effectLst>
                  <a:outerShdw blurRad="38100" dist="38100" dir="2700000" algn="tl">
                    <a:srgbClr val="000000">
                      <a:alpha val="43137"/>
                    </a:srgbClr>
                  </a:outerShdw>
                </a:effectLst>
              </a:rPr>
              <a:t>- أسباب ما قبل الولادة: </a:t>
            </a:r>
            <a:r>
              <a:rPr lang="ar-EG" sz="2000" b="1" dirty="0">
                <a:effectLst>
                  <a:outerShdw blurRad="38100" dist="38100" dir="2700000" algn="tl">
                    <a:srgbClr val="000000">
                      <a:alpha val="43137"/>
                    </a:srgbClr>
                  </a:outerShdw>
                </a:effectLst>
              </a:rPr>
              <a:t>وتنحصر في </a:t>
            </a:r>
            <a:r>
              <a:rPr lang="ar-EG" sz="2000" b="1" dirty="0">
                <a:solidFill>
                  <a:srgbClr val="FF0000"/>
                </a:solidFill>
                <a:effectLst>
                  <a:outerShdw blurRad="38100" dist="38100" dir="2700000" algn="tl">
                    <a:srgbClr val="000000">
                      <a:alpha val="43137"/>
                    </a:srgbClr>
                  </a:outerShdw>
                </a:effectLst>
              </a:rPr>
              <a:t>العوامل الجينية </a:t>
            </a:r>
            <a:r>
              <a:rPr lang="ar-EG" sz="2000" b="1" dirty="0">
                <a:effectLst>
                  <a:outerShdw blurRad="38100" dist="38100" dir="2700000" algn="tl">
                    <a:srgbClr val="000000">
                      <a:alpha val="43137"/>
                    </a:srgbClr>
                  </a:outerShdw>
                </a:effectLst>
              </a:rPr>
              <a:t>والأمراض التي </a:t>
            </a:r>
            <a:r>
              <a:rPr lang="ar-EG" sz="2000" b="1" dirty="0">
                <a:solidFill>
                  <a:srgbClr val="FF0000"/>
                </a:solidFill>
                <a:effectLst>
                  <a:outerShdw blurRad="38100" dist="38100" dir="2700000" algn="tl">
                    <a:srgbClr val="000000">
                      <a:alpha val="43137"/>
                    </a:srgbClr>
                  </a:outerShdw>
                </a:effectLst>
              </a:rPr>
              <a:t>تصيب الأم الحامل وكبر حجم الجمجمة </a:t>
            </a:r>
            <a:r>
              <a:rPr lang="ar-EG" sz="2000" b="1" dirty="0">
                <a:effectLst>
                  <a:outerShdw blurRad="38100" dist="38100" dir="2700000" algn="tl">
                    <a:srgbClr val="000000">
                      <a:alpha val="43137"/>
                    </a:srgbClr>
                  </a:outerShdw>
                </a:effectLst>
              </a:rPr>
              <a:t>أو </a:t>
            </a:r>
            <a:r>
              <a:rPr lang="ar-EG" sz="2000" b="1" dirty="0">
                <a:solidFill>
                  <a:srgbClr val="FF0000"/>
                </a:solidFill>
                <a:effectLst>
                  <a:outerShdw blurRad="38100" dist="38100" dir="2700000" algn="tl">
                    <a:srgbClr val="000000">
                      <a:alpha val="43137"/>
                    </a:srgbClr>
                  </a:outerShdw>
                </a:effectLst>
              </a:rPr>
              <a:t>صغرها</a:t>
            </a:r>
            <a:r>
              <a:rPr lang="ar-EG" sz="2000" b="1" dirty="0">
                <a:effectLst>
                  <a:outerShdw blurRad="38100" dist="38100" dir="2700000" algn="tl">
                    <a:srgbClr val="000000">
                      <a:alpha val="43137"/>
                    </a:srgbClr>
                  </a:outerShdw>
                </a:effectLst>
              </a:rPr>
              <a:t> مثل </a:t>
            </a:r>
            <a:r>
              <a:rPr lang="ar-EG" sz="2000" b="1" dirty="0">
                <a:solidFill>
                  <a:srgbClr val="FF0000"/>
                </a:solidFill>
                <a:effectLst>
                  <a:outerShdw blurRad="38100" dist="38100" dir="2700000" algn="tl">
                    <a:srgbClr val="000000">
                      <a:alpha val="43137"/>
                    </a:srgbClr>
                  </a:outerShdw>
                </a:effectLst>
              </a:rPr>
              <a:t>متلازمة داون ومتلازمة كروموسوم إكس </a:t>
            </a:r>
            <a:r>
              <a:rPr lang="ar-EG" sz="2000" b="1" dirty="0" smtClean="0">
                <a:solidFill>
                  <a:srgbClr val="FF0000"/>
                </a:solidFill>
                <a:effectLst>
                  <a:outerShdw blurRad="38100" dist="38100" dir="2700000" algn="tl">
                    <a:srgbClr val="000000">
                      <a:alpha val="43137"/>
                    </a:srgbClr>
                  </a:outerShdw>
                </a:effectLst>
              </a:rPr>
              <a:t>الهش</a:t>
            </a:r>
            <a:r>
              <a:rPr lang="en-US" sz="2000" b="1" dirty="0" smtClean="0">
                <a:solidFill>
                  <a:srgbClr val="FF0000"/>
                </a:solidFill>
                <a:effectLst>
                  <a:outerShdw blurRad="38100" dist="38100" dir="2700000" algn="tl">
                    <a:srgbClr val="000000">
                      <a:alpha val="43137"/>
                    </a:srgbClr>
                  </a:outerShdw>
                </a:effectLst>
              </a:rPr>
              <a:t> </a:t>
            </a:r>
            <a:r>
              <a:rPr lang="ar-EG" sz="2000" b="1" dirty="0" smtClean="0">
                <a:solidFill>
                  <a:srgbClr val="FF0000"/>
                </a:solidFill>
                <a:effectLst>
                  <a:outerShdw blurRad="38100" dist="38100" dir="2700000" algn="tl">
                    <a:srgbClr val="000000">
                      <a:alpha val="43137"/>
                    </a:srgbClr>
                  </a:outerShdw>
                </a:effectLst>
              </a:rPr>
              <a:t>والتعرض </a:t>
            </a:r>
            <a:r>
              <a:rPr lang="ar-EG" sz="2000" b="1" dirty="0">
                <a:solidFill>
                  <a:srgbClr val="FF0000"/>
                </a:solidFill>
                <a:effectLst>
                  <a:outerShdw blurRad="38100" dist="38100" dir="2700000" algn="tl">
                    <a:srgbClr val="000000">
                      <a:alpha val="43137"/>
                    </a:srgbClr>
                  </a:outerShdw>
                </a:effectLst>
              </a:rPr>
              <a:t>للإشعاعات </a:t>
            </a:r>
            <a:r>
              <a:rPr lang="ar-EG" sz="2000" b="1" dirty="0">
                <a:effectLst>
                  <a:outerShdw blurRad="38100" dist="38100" dir="2700000" algn="tl">
                    <a:srgbClr val="000000">
                      <a:alpha val="43137"/>
                    </a:srgbClr>
                  </a:outerShdw>
                </a:effectLst>
              </a:rPr>
              <a:t>وال</a:t>
            </a:r>
            <a:r>
              <a:rPr lang="ar-EG" sz="2000" b="1" dirty="0">
                <a:solidFill>
                  <a:srgbClr val="FF0000"/>
                </a:solidFill>
                <a:effectLst>
                  <a:outerShdw blurRad="38100" dist="38100" dir="2700000" algn="tl">
                    <a:srgbClr val="000000">
                      <a:alpha val="43137"/>
                    </a:srgbClr>
                  </a:outerShdw>
                </a:effectLst>
              </a:rPr>
              <a:t>عقاقير</a:t>
            </a:r>
            <a:r>
              <a:rPr lang="ar-EG" sz="2000" b="1" dirty="0">
                <a:effectLst>
                  <a:outerShdw blurRad="38100" dist="38100" dir="2700000" algn="tl">
                    <a:srgbClr val="000000">
                      <a:alpha val="43137"/>
                    </a:srgbClr>
                  </a:outerShdw>
                </a:effectLst>
              </a:rPr>
              <a:t> وا</a:t>
            </a:r>
            <a:r>
              <a:rPr lang="ar-EG" sz="2000" b="1" dirty="0">
                <a:solidFill>
                  <a:srgbClr val="FF0000"/>
                </a:solidFill>
                <a:effectLst>
                  <a:outerShdw blurRad="38100" dist="38100" dir="2700000" algn="tl">
                    <a:srgbClr val="000000">
                      <a:alpha val="43137"/>
                    </a:srgbClr>
                  </a:outerShdw>
                </a:effectLst>
              </a:rPr>
              <a:t>لأدوية</a:t>
            </a:r>
            <a:r>
              <a:rPr lang="ar-EG" sz="2000" b="1" dirty="0">
                <a:effectLst>
                  <a:outerShdw blurRad="38100" dist="38100" dir="2700000" algn="tl">
                    <a:srgbClr val="000000">
                      <a:alpha val="43137"/>
                    </a:srgbClr>
                  </a:outerShdw>
                </a:effectLst>
              </a:rPr>
              <a:t> و</a:t>
            </a:r>
            <a:r>
              <a:rPr lang="ar-EG" sz="2000" b="1" dirty="0">
                <a:solidFill>
                  <a:srgbClr val="FF0000"/>
                </a:solidFill>
                <a:effectLst>
                  <a:outerShdw blurRad="38100" dist="38100" dir="2700000" algn="tl">
                    <a:srgbClr val="000000">
                      <a:alpha val="43137"/>
                    </a:srgbClr>
                  </a:outerShdw>
                </a:effectLst>
              </a:rPr>
              <a:t>حالات تسمم </a:t>
            </a:r>
            <a:r>
              <a:rPr lang="ar-EG" sz="2000" b="1" dirty="0" smtClean="0">
                <a:solidFill>
                  <a:srgbClr val="FF0000"/>
                </a:solidFill>
                <a:effectLst>
                  <a:outerShdw blurRad="38100" dist="38100" dir="2700000" algn="tl">
                    <a:srgbClr val="000000">
                      <a:alpha val="43137"/>
                    </a:srgbClr>
                  </a:outerShdw>
                </a:effectLst>
              </a:rPr>
              <a:t>البلازما </a:t>
            </a:r>
            <a:r>
              <a:rPr lang="ar-EG" sz="2000" b="1" dirty="0">
                <a:effectLst>
                  <a:outerShdw blurRad="38100" dist="38100" dir="2700000" algn="tl">
                    <a:srgbClr val="000000">
                      <a:alpha val="43137"/>
                    </a:srgbClr>
                  </a:outerShdw>
                </a:effectLst>
              </a:rPr>
              <a:t>وا</a:t>
            </a:r>
            <a:r>
              <a:rPr lang="ar-EG" sz="2000" b="1" dirty="0">
                <a:solidFill>
                  <a:srgbClr val="FF0000"/>
                </a:solidFill>
                <a:effectLst>
                  <a:outerShdw blurRad="38100" dist="38100" dir="2700000" algn="tl">
                    <a:srgbClr val="000000">
                      <a:alpha val="43137"/>
                    </a:srgbClr>
                  </a:outerShdw>
                </a:effectLst>
              </a:rPr>
              <a:t>ضطرابات الأيض </a:t>
            </a:r>
            <a:r>
              <a:rPr lang="ar-EG" sz="2000" b="1" dirty="0">
                <a:effectLst>
                  <a:outerShdw blurRad="38100" dist="38100" dir="2700000" algn="tl">
                    <a:srgbClr val="000000">
                      <a:alpha val="43137"/>
                    </a:srgbClr>
                  </a:outerShdw>
                </a:effectLst>
              </a:rPr>
              <a:t>وا</a:t>
            </a:r>
            <a:r>
              <a:rPr lang="ar-EG" sz="2000" b="1" dirty="0">
                <a:solidFill>
                  <a:srgbClr val="FF0000"/>
                </a:solidFill>
                <a:effectLst>
                  <a:outerShdw blurRad="38100" dist="38100" dir="2700000" algn="tl">
                    <a:srgbClr val="000000">
                      <a:alpha val="43137"/>
                    </a:srgbClr>
                  </a:outerShdw>
                </a:effectLst>
              </a:rPr>
              <a:t>لتغذية</a:t>
            </a:r>
            <a:r>
              <a:rPr lang="ar-EG" sz="2000" b="1" dirty="0">
                <a:effectLst>
                  <a:outerShdw blurRad="38100" dist="38100" dir="2700000" algn="tl">
                    <a:srgbClr val="000000">
                      <a:alpha val="43137"/>
                    </a:srgbClr>
                  </a:outerShdw>
                </a:effectLst>
              </a:rPr>
              <a:t> </a:t>
            </a:r>
            <a:r>
              <a:rPr lang="ar-EG" sz="2000" b="1" dirty="0">
                <a:solidFill>
                  <a:srgbClr val="FF0000"/>
                </a:solidFill>
                <a:effectLst>
                  <a:outerShdw blurRad="38100" dist="38100" dir="2700000" algn="tl">
                    <a:srgbClr val="000000">
                      <a:alpha val="43137"/>
                    </a:srgbClr>
                  </a:outerShdw>
                </a:effectLst>
              </a:rPr>
              <a:t>وتلوث الهواء </a:t>
            </a:r>
            <a:r>
              <a:rPr lang="ar-EG" sz="2000" b="1" dirty="0">
                <a:effectLst>
                  <a:outerShdw blurRad="38100" dist="38100" dir="2700000" algn="tl">
                    <a:srgbClr val="000000">
                      <a:alpha val="43137"/>
                    </a:srgbClr>
                  </a:outerShdw>
                </a:effectLst>
              </a:rPr>
              <a:t>و</a:t>
            </a:r>
            <a:r>
              <a:rPr lang="ar-EG" sz="2000" b="1" dirty="0">
                <a:solidFill>
                  <a:srgbClr val="FF0000"/>
                </a:solidFill>
                <a:effectLst>
                  <a:outerShdw blurRad="38100" dist="38100" dir="2700000" algn="tl">
                    <a:srgbClr val="000000">
                      <a:alpha val="43137"/>
                    </a:srgbClr>
                  </a:outerShdw>
                </a:effectLst>
              </a:rPr>
              <a:t>الماء</a:t>
            </a:r>
            <a:r>
              <a:rPr lang="ar-EG" sz="2000" b="1" dirty="0">
                <a:effectLst>
                  <a:outerShdw blurRad="38100" dist="38100" dir="2700000" algn="tl">
                    <a:srgbClr val="000000">
                      <a:alpha val="43137"/>
                    </a:srgbClr>
                  </a:outerShdw>
                </a:effectLst>
              </a:rPr>
              <a:t> </a:t>
            </a:r>
            <a:r>
              <a:rPr lang="ar-EG" sz="2000" b="1" dirty="0">
                <a:solidFill>
                  <a:srgbClr val="FF0000"/>
                </a:solidFill>
                <a:effectLst>
                  <a:outerShdw blurRad="38100" dist="38100" dir="2700000" algn="tl">
                    <a:srgbClr val="000000">
                      <a:alpha val="43137"/>
                    </a:srgbClr>
                  </a:outerShdw>
                </a:effectLst>
              </a:rPr>
              <a:t>واختلاف العامل </a:t>
            </a:r>
            <a:r>
              <a:rPr lang="ar-EG" sz="2000" b="1" dirty="0" smtClean="0">
                <a:solidFill>
                  <a:srgbClr val="FF0000"/>
                </a:solidFill>
                <a:effectLst>
                  <a:outerShdw blurRad="38100" dist="38100" dir="2700000" algn="tl">
                    <a:srgbClr val="000000">
                      <a:alpha val="43137"/>
                    </a:srgbClr>
                  </a:outerShdw>
                </a:effectLst>
              </a:rPr>
              <a:t>الريزيسي </a:t>
            </a:r>
            <a:r>
              <a:rPr lang="ar-EG" sz="2000" b="1" dirty="0" smtClean="0">
                <a:effectLst>
                  <a:outerShdw blurRad="38100" dist="38100" dir="2700000" algn="tl">
                    <a:srgbClr val="000000">
                      <a:alpha val="43137"/>
                    </a:srgbClr>
                  </a:outerShdw>
                </a:effectLst>
              </a:rPr>
              <a:t>بالإضافة إلى </a:t>
            </a:r>
            <a:r>
              <a:rPr lang="ar-EG" sz="2000" b="1" dirty="0" smtClean="0">
                <a:solidFill>
                  <a:srgbClr val="FF0000"/>
                </a:solidFill>
                <a:effectLst>
                  <a:outerShdw blurRad="38100" dist="38100" dir="2700000" algn="tl">
                    <a:srgbClr val="000000">
                      <a:alpha val="43137"/>
                    </a:srgbClr>
                  </a:outerShdw>
                </a:effectLst>
              </a:rPr>
              <a:t>الإصابات </a:t>
            </a:r>
            <a:r>
              <a:rPr lang="ar-EG" sz="2000" b="1" dirty="0">
                <a:solidFill>
                  <a:srgbClr val="FF0000"/>
                </a:solidFill>
                <a:effectLst>
                  <a:outerShdw blurRad="38100" dist="38100" dir="2700000" algn="tl">
                    <a:srgbClr val="000000">
                      <a:alpha val="43137"/>
                    </a:srgbClr>
                  </a:outerShdw>
                </a:effectLst>
              </a:rPr>
              <a:t>والأورام </a:t>
            </a:r>
            <a:r>
              <a:rPr lang="ar-SA" sz="2000" b="1" dirty="0" smtClean="0">
                <a:solidFill>
                  <a:srgbClr val="FF0000"/>
                </a:solidFill>
                <a:effectLst>
                  <a:outerShdw blurRad="38100" dist="38100" dir="2700000" algn="tl">
                    <a:srgbClr val="000000">
                      <a:alpha val="43137"/>
                    </a:srgbClr>
                  </a:outerShdw>
                </a:effectLst>
              </a:rPr>
              <a:t>الخبيثة</a:t>
            </a:r>
            <a:r>
              <a:rPr lang="ar-EG" sz="2000" b="1" dirty="0" smtClean="0">
                <a:effectLst>
                  <a:outerShdw blurRad="38100" dist="38100" dir="2700000" algn="tl">
                    <a:srgbClr val="000000">
                      <a:alpha val="43137"/>
                    </a:srgbClr>
                  </a:outerShdw>
                </a:effectLst>
              </a:rPr>
              <a:t>مثل </a:t>
            </a:r>
            <a:r>
              <a:rPr lang="ar-EG" sz="2000" b="1" dirty="0">
                <a:effectLst>
                  <a:outerShdw blurRad="38100" dist="38100" dir="2700000" algn="tl">
                    <a:srgbClr val="000000">
                      <a:alpha val="43137"/>
                    </a:srgbClr>
                  </a:outerShdw>
                </a:effectLst>
              </a:rPr>
              <a:t>بعض أنواع العدوى التي تصيب المرأة الحامل، </a:t>
            </a:r>
            <a:r>
              <a:rPr lang="ar-EG" sz="2000" b="1" dirty="0">
                <a:solidFill>
                  <a:srgbClr val="FF0000"/>
                </a:solidFill>
                <a:effectLst>
                  <a:outerShdw blurRad="38100" dist="38100" dir="2700000" algn="tl">
                    <a:srgbClr val="000000">
                      <a:alpha val="43137"/>
                    </a:srgbClr>
                  </a:outerShdw>
                </a:effectLst>
              </a:rPr>
              <a:t>شرب الكحول والمخدرات </a:t>
            </a:r>
            <a:r>
              <a:rPr lang="ar-EG" sz="2000" b="1" dirty="0">
                <a:effectLst>
                  <a:outerShdw blurRad="38100" dist="38100" dir="2700000" algn="tl">
                    <a:srgbClr val="000000">
                      <a:alpha val="43137"/>
                    </a:srgbClr>
                  </a:outerShdw>
                </a:effectLst>
              </a:rPr>
              <a:t>أو الأدوية الممنوعة أثناء فترة الحمل.</a:t>
            </a:r>
            <a:br>
              <a:rPr lang="ar-EG" sz="2000" b="1" dirty="0">
                <a:effectLst>
                  <a:outerShdw blurRad="38100" dist="38100" dir="2700000" algn="tl">
                    <a:srgbClr val="000000">
                      <a:alpha val="43137"/>
                    </a:srgbClr>
                  </a:outerShdw>
                </a:effectLst>
              </a:rPr>
            </a:br>
            <a:r>
              <a:rPr lang="ar-EG" sz="2000" b="1" dirty="0">
                <a:effectLst>
                  <a:outerShdw blurRad="38100" dist="38100" dir="2700000" algn="tl">
                    <a:srgbClr val="000000">
                      <a:alpha val="43137"/>
                    </a:srgbClr>
                  </a:outerShdw>
                </a:effectLst>
              </a:rPr>
              <a:t/>
            </a:r>
            <a:br>
              <a:rPr lang="ar-EG" sz="2000" b="1" dirty="0">
                <a:effectLst>
                  <a:outerShdw blurRad="38100" dist="38100" dir="2700000" algn="tl">
                    <a:srgbClr val="000000">
                      <a:alpha val="43137"/>
                    </a:srgbClr>
                  </a:outerShdw>
                </a:effectLst>
              </a:rPr>
            </a:br>
            <a:r>
              <a:rPr lang="ar-EG" sz="2000" b="1" dirty="0">
                <a:effectLst>
                  <a:outerShdw blurRad="38100" dist="38100" dir="2700000" algn="tl">
                    <a:srgbClr val="000000">
                      <a:alpha val="43137"/>
                    </a:srgbClr>
                  </a:outerShdw>
                </a:effectLst>
              </a:rPr>
              <a:t>2</a:t>
            </a:r>
            <a:r>
              <a:rPr lang="ar-EG" sz="2000" b="1" u="sng" dirty="0">
                <a:solidFill>
                  <a:srgbClr val="C00000"/>
                </a:solidFill>
                <a:effectLst>
                  <a:outerShdw blurRad="38100" dist="38100" dir="2700000" algn="tl">
                    <a:srgbClr val="000000">
                      <a:alpha val="43137"/>
                    </a:srgbClr>
                  </a:outerShdw>
                </a:effectLst>
              </a:rPr>
              <a:t>- أسباب أثناء الولادة: </a:t>
            </a:r>
            <a:r>
              <a:rPr lang="ar-EG" sz="2000" b="1" dirty="0">
                <a:effectLst>
                  <a:outerShdw blurRad="38100" dist="38100" dir="2700000" algn="tl">
                    <a:srgbClr val="000000">
                      <a:alpha val="43137"/>
                    </a:srgbClr>
                  </a:outerShdw>
                </a:effectLst>
              </a:rPr>
              <a:t>وتتضمن الولادة العسرة </a:t>
            </a:r>
            <a:r>
              <a:rPr lang="ar-IQ" sz="2000" b="1" dirty="0" smtClean="0">
                <a:effectLst>
                  <a:outerShdw blurRad="38100" dist="38100" dir="2700000" algn="tl">
                    <a:srgbClr val="000000">
                      <a:alpha val="43137"/>
                    </a:srgbClr>
                  </a:outerShdw>
                </a:effectLst>
              </a:rPr>
              <a:t>أو </a:t>
            </a:r>
            <a:r>
              <a:rPr lang="ar-EG" sz="2000" b="1" dirty="0" smtClean="0">
                <a:effectLst>
                  <a:outerShdw blurRad="38100" dist="38100" dir="2700000" algn="tl">
                    <a:srgbClr val="000000">
                      <a:alpha val="43137"/>
                    </a:srgbClr>
                  </a:outerShdw>
                </a:effectLst>
              </a:rPr>
              <a:t>احتمالية </a:t>
            </a:r>
            <a:r>
              <a:rPr lang="ar-EG" sz="2000" b="1" dirty="0">
                <a:effectLst>
                  <a:outerShdw blurRad="38100" dist="38100" dir="2700000" algn="tl">
                    <a:srgbClr val="000000">
                      <a:alpha val="43137"/>
                    </a:srgbClr>
                  </a:outerShdw>
                </a:effectLst>
              </a:rPr>
              <a:t>حدوث الإعاقة الذهنية إذا ولد الطفل قبل </a:t>
            </a:r>
            <a:r>
              <a:rPr lang="ar-EG" sz="2000" b="1" dirty="0" smtClean="0">
                <a:effectLst>
                  <a:outerShdw blurRad="38100" dist="38100" dir="2700000" algn="tl">
                    <a:srgbClr val="000000">
                      <a:alpha val="43137"/>
                    </a:srgbClr>
                  </a:outerShdw>
                </a:effectLst>
              </a:rPr>
              <a:t>أوانه</a:t>
            </a:r>
            <a:r>
              <a:rPr lang="ar-IQ" sz="2000" b="1" dirty="0" smtClean="0">
                <a:effectLst>
                  <a:outerShdw blurRad="38100" dist="38100" dir="2700000" algn="tl">
                    <a:srgbClr val="000000">
                      <a:alpha val="43137"/>
                    </a:srgbClr>
                  </a:outerShdw>
                </a:effectLst>
              </a:rPr>
              <a:t>,</a:t>
            </a:r>
            <a:r>
              <a:rPr lang="ar-EG" sz="2000" b="1" dirty="0" smtClean="0">
                <a:effectLst>
                  <a:outerShdw blurRad="38100" dist="38100" dir="2700000" algn="tl">
                    <a:srgbClr val="000000">
                      <a:alpha val="43137"/>
                    </a:srgbClr>
                  </a:outerShdw>
                </a:effectLst>
              </a:rPr>
              <a:t> </a:t>
            </a:r>
            <a:r>
              <a:rPr lang="ar-EG" sz="2000" b="1" dirty="0">
                <a:effectLst>
                  <a:outerShdw blurRad="38100" dist="38100" dir="2700000" algn="tl">
                    <a:srgbClr val="000000">
                      <a:alpha val="43137"/>
                    </a:srgbClr>
                  </a:outerShdw>
                </a:effectLst>
              </a:rPr>
              <a:t>والتهاب السحايا والصدمات الجسدية الإصابة ببعض الأمراض الوراثية مثل مرض فينيل </a:t>
            </a:r>
            <a:r>
              <a:rPr lang="ar-EG" sz="2000" b="1" dirty="0" err="1">
                <a:effectLst>
                  <a:outerShdw blurRad="38100" dist="38100" dir="2700000" algn="tl">
                    <a:srgbClr val="000000">
                      <a:alpha val="43137"/>
                    </a:srgbClr>
                  </a:outerShdw>
                </a:effectLst>
              </a:rPr>
              <a:t>كيتونيوريا</a:t>
            </a:r>
            <a:r>
              <a:rPr lang="ar-EG" sz="2000" b="1" dirty="0">
                <a:effectLst>
                  <a:outerShdw blurRad="38100" dist="38100" dir="2700000" algn="tl">
                    <a:srgbClr val="000000">
                      <a:alpha val="43137"/>
                    </a:srgbClr>
                  </a:outerShdw>
                </a:effectLst>
              </a:rPr>
              <a:t>، أو المشاكل التي تحدث لجينات الطفل مثل متلازمة داون.</a:t>
            </a:r>
            <a:br>
              <a:rPr lang="ar-EG" sz="2000" b="1" dirty="0">
                <a:effectLst>
                  <a:outerShdw blurRad="38100" dist="38100" dir="2700000" algn="tl">
                    <a:srgbClr val="000000">
                      <a:alpha val="43137"/>
                    </a:srgbClr>
                  </a:outerShdw>
                </a:effectLst>
              </a:rPr>
            </a:br>
            <a:r>
              <a:rPr lang="ar-EG" sz="2000" b="1" dirty="0" smtClean="0">
                <a:effectLst>
                  <a:outerShdw blurRad="38100" dist="38100" dir="2700000" algn="tl">
                    <a:srgbClr val="000000">
                      <a:alpha val="43137"/>
                    </a:srgbClr>
                  </a:outerShdw>
                </a:effectLst>
              </a:rPr>
              <a:t>والولادة غير الطبيعية</a:t>
            </a:r>
            <a:r>
              <a:rPr lang="en-US" sz="2000" b="1" dirty="0" smtClean="0">
                <a:effectLst>
                  <a:outerShdw blurRad="38100" dist="38100" dir="2700000" algn="tl">
                    <a:srgbClr val="000000">
                      <a:alpha val="43137"/>
                    </a:srgbClr>
                  </a:outerShdw>
                </a:effectLst>
              </a:rPr>
              <a:t> </a:t>
            </a:r>
            <a:r>
              <a:rPr lang="ar-EG" sz="2000" b="1" dirty="0" smtClean="0">
                <a:effectLst>
                  <a:outerShdw blurRad="38100" dist="38100" dir="2700000" algn="tl">
                    <a:srgbClr val="000000">
                      <a:alpha val="43137"/>
                    </a:srgbClr>
                  </a:outerShdw>
                </a:effectLst>
              </a:rPr>
              <a:t>نقص </a:t>
            </a:r>
            <a:r>
              <a:rPr lang="ar-EG" sz="2000" b="1" dirty="0">
                <a:effectLst>
                  <a:outerShdw blurRad="38100" dist="38100" dir="2700000" algn="tl">
                    <a:srgbClr val="000000">
                      <a:alpha val="43137"/>
                    </a:srgbClr>
                  </a:outerShdw>
                </a:effectLst>
              </a:rPr>
              <a:t>الأُكسجين أو الولادة </a:t>
            </a:r>
            <a:r>
              <a:rPr lang="ar-EG" sz="2000" b="1" dirty="0" smtClean="0">
                <a:effectLst>
                  <a:outerShdw blurRad="38100" dist="38100" dir="2700000" algn="tl">
                    <a:srgbClr val="000000">
                      <a:alpha val="43137"/>
                    </a:srgbClr>
                  </a:outerShdw>
                </a:effectLst>
              </a:rPr>
              <a:t>المبكرة</a:t>
            </a:r>
            <a:r>
              <a:rPr lang="ar-EG" sz="2800" b="1" dirty="0">
                <a:effectLst>
                  <a:outerShdw blurRad="38100" dist="38100" dir="2700000" algn="tl">
                    <a:srgbClr val="000000">
                      <a:alpha val="43137"/>
                    </a:srgbClr>
                  </a:outerShdw>
                </a:effectLst>
              </a:rPr>
              <a:t/>
            </a:r>
            <a:br>
              <a:rPr lang="ar-EG" sz="2800" b="1" dirty="0">
                <a:effectLst>
                  <a:outerShdw blurRad="38100" dist="38100" dir="2700000" algn="tl">
                    <a:srgbClr val="000000">
                      <a:alpha val="43137"/>
                    </a:srgbClr>
                  </a:outerShdw>
                </a:effectLst>
              </a:rPr>
            </a:br>
            <a:r>
              <a:rPr lang="ar-EG" sz="2800" b="1" dirty="0">
                <a:solidFill>
                  <a:srgbClr val="C00000"/>
                </a:solidFill>
                <a:effectLst>
                  <a:outerShdw blurRad="38100" dist="38100" dir="2700000" algn="tl">
                    <a:srgbClr val="000000">
                      <a:alpha val="43137"/>
                    </a:srgbClr>
                  </a:outerShdw>
                </a:effectLst>
              </a:rPr>
              <a:t/>
            </a:r>
            <a:br>
              <a:rPr lang="ar-EG" sz="2800" b="1" dirty="0">
                <a:solidFill>
                  <a:srgbClr val="C00000"/>
                </a:solidFill>
                <a:effectLst>
                  <a:outerShdw blurRad="38100" dist="38100" dir="2700000" algn="tl">
                    <a:srgbClr val="000000">
                      <a:alpha val="43137"/>
                    </a:srgbClr>
                  </a:outerShdw>
                </a:effectLst>
              </a:rPr>
            </a:br>
            <a:r>
              <a:rPr lang="ar-IQ" sz="2000" b="1" dirty="0" smtClean="0">
                <a:effectLst>
                  <a:outerShdw blurRad="38100" dist="38100" dir="2700000" algn="tl">
                    <a:srgbClr val="000000">
                      <a:alpha val="43137"/>
                    </a:srgbClr>
                  </a:outerShdw>
                </a:effectLst>
              </a:rPr>
              <a:t>3</a:t>
            </a:r>
            <a:r>
              <a:rPr lang="ar-EG" sz="1800" b="1" u="sng" dirty="0" smtClean="0">
                <a:solidFill>
                  <a:srgbClr val="C00000"/>
                </a:solidFill>
                <a:effectLst>
                  <a:outerShdw blurRad="38100" dist="38100" dir="2700000" algn="tl">
                    <a:srgbClr val="000000">
                      <a:alpha val="43137"/>
                    </a:srgbClr>
                  </a:outerShdw>
                </a:effectLst>
              </a:rPr>
              <a:t>- </a:t>
            </a:r>
            <a:r>
              <a:rPr lang="ar-EG" sz="1800" b="1" u="sng" dirty="0">
                <a:solidFill>
                  <a:srgbClr val="C00000"/>
                </a:solidFill>
                <a:effectLst>
                  <a:outerShdw blurRad="38100" dist="38100" dir="2700000" algn="tl">
                    <a:srgbClr val="000000">
                      <a:alpha val="43137"/>
                    </a:srgbClr>
                  </a:outerShdw>
                </a:effectLst>
              </a:rPr>
              <a:t>أسباب ما بعد الولادة: </a:t>
            </a:r>
            <a:r>
              <a:rPr lang="ar-EG" sz="1800" b="1" dirty="0">
                <a:effectLst>
                  <a:outerShdw blurRad="38100" dist="38100" dir="2700000" algn="tl">
                    <a:srgbClr val="000000">
                      <a:alpha val="43137"/>
                    </a:srgbClr>
                  </a:outerShdw>
                </a:effectLst>
              </a:rPr>
              <a:t>وتتضمن سوء التغذية والالتهابات والأمراض ونقص اليود ونقص </a:t>
            </a:r>
            <a:r>
              <a:rPr lang="en-US" sz="1800" b="1" dirty="0" smtClean="0">
                <a:effectLst>
                  <a:outerShdw blurRad="38100" dist="38100" dir="2700000" algn="tl">
                    <a:srgbClr val="000000">
                      <a:alpha val="43137"/>
                    </a:srgbClr>
                  </a:outerShdw>
                </a:effectLst>
              </a:rPr>
              <a:t>    </a:t>
            </a:r>
            <a:r>
              <a:rPr lang="ar-EG" sz="1800" b="1" dirty="0" smtClean="0">
                <a:effectLst>
                  <a:outerShdw blurRad="38100" dist="38100" dir="2700000" algn="tl">
                    <a:srgbClr val="000000">
                      <a:alpha val="43137"/>
                    </a:srgbClr>
                  </a:outerShdw>
                </a:effectLst>
              </a:rPr>
              <a:t>الأكسجين </a:t>
            </a:r>
            <a:r>
              <a:rPr lang="ar-EG" sz="1800" b="1" dirty="0">
                <a:effectLst>
                  <a:outerShdw blurRad="38100" dist="38100" dir="2700000" algn="tl">
                    <a:srgbClr val="000000">
                      <a:alpha val="43137"/>
                    </a:srgbClr>
                  </a:outerShdw>
                </a:effectLst>
              </a:rPr>
              <a:t>بعد الولادة والتسمم بالملوثات بالإضافة إلى أمراض المخ الشديد</a:t>
            </a:r>
            <a:br>
              <a:rPr lang="ar-EG" sz="1800" b="1" dirty="0">
                <a:effectLst>
                  <a:outerShdw blurRad="38100" dist="38100" dir="2700000" algn="tl">
                    <a:srgbClr val="000000">
                      <a:alpha val="43137"/>
                    </a:srgbClr>
                  </a:outerShdw>
                </a:effectLst>
              </a:rPr>
            </a:br>
            <a:r>
              <a:rPr lang="ar-EG" sz="1800" b="1" dirty="0">
                <a:effectLst>
                  <a:outerShdw blurRad="38100" dist="38100" dir="2700000" algn="tl">
                    <a:srgbClr val="000000">
                      <a:alpha val="43137"/>
                    </a:srgbClr>
                  </a:outerShdw>
                </a:effectLst>
              </a:rPr>
              <a:t>التعرض لبعض المواد السامة مثل الرصاص أو الزئبق. العدوى التي تحصل في أول حياة الطفل مثل السعال الديكي، الحصبة، التهاب السحايا و التهاب الدماغ. سوء التغذية</a:t>
            </a:r>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52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64584"/>
            <a:ext cx="1752600" cy="319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185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2572286"/>
            <a:ext cx="9144000" cy="3970318"/>
          </a:xfrm>
          <a:prstGeom prst="rect">
            <a:avLst/>
          </a:prstGeom>
          <a:solidFill>
            <a:srgbClr val="FFFF66"/>
          </a:solidFill>
        </p:spPr>
        <p:txBody>
          <a:bodyPr wrap="square">
            <a:spAutoFit/>
          </a:bodyPr>
          <a:lstStyle/>
          <a:p>
            <a:pPr algn="ctr"/>
            <a:r>
              <a:rPr lang="ar-SA" sz="4800" b="1" dirty="0">
                <a:latin typeface="Aldhabi" pitchFamily="2" charset="-78"/>
                <a:cs typeface="Aldhabi" pitchFamily="2" charset="-78"/>
              </a:rPr>
              <a:t>أسباب التخلف </a:t>
            </a:r>
            <a:r>
              <a:rPr lang="ar-SA" sz="4800" b="1" dirty="0" smtClean="0">
                <a:latin typeface="Aldhabi" pitchFamily="2" charset="-78"/>
                <a:cs typeface="Aldhabi" pitchFamily="2" charset="-78"/>
              </a:rPr>
              <a:t>العقلي:</a:t>
            </a:r>
            <a:endParaRPr lang="ar-SA" sz="4800" b="1" dirty="0">
              <a:latin typeface="Aldhabi" pitchFamily="2" charset="-78"/>
              <a:cs typeface="Aldhabi" pitchFamily="2" charset="-78"/>
            </a:endParaRPr>
          </a:p>
          <a:p>
            <a:pPr algn="ctr"/>
            <a:r>
              <a:rPr lang="ar-SA" sz="2400" b="1" dirty="0"/>
              <a:t>للتخـلف </a:t>
            </a:r>
            <a:r>
              <a:rPr lang="ar-SA" sz="2400" b="1" dirty="0" smtClean="0"/>
              <a:t>العقلي </a:t>
            </a:r>
            <a:r>
              <a:rPr lang="ar-SA" sz="2400" b="1" dirty="0"/>
              <a:t>أسباب عـديدة يمكن تقسيمهـا إلى مجمـوعتين: </a:t>
            </a:r>
            <a:endParaRPr lang="en-US" sz="2000" b="1" dirty="0" smtClean="0"/>
          </a:p>
          <a:p>
            <a:pPr algn="ctr"/>
            <a:r>
              <a:rPr lang="ar-SA" sz="2000" b="1" dirty="0" smtClean="0"/>
              <a:t>أولية </a:t>
            </a:r>
            <a:r>
              <a:rPr lang="ar-SA" sz="2000" b="1" dirty="0"/>
              <a:t>(وراثية) وثانوية (مكتسبة</a:t>
            </a:r>
            <a:r>
              <a:rPr lang="ar-SA" sz="2000" b="1" dirty="0" smtClean="0"/>
              <a:t>)</a:t>
            </a:r>
            <a:endParaRPr lang="ar-SA" sz="2000" b="1" dirty="0"/>
          </a:p>
          <a:p>
            <a:pPr algn="ctr"/>
            <a:r>
              <a:rPr lang="ar-SA" sz="2000" b="1" dirty="0">
                <a:solidFill>
                  <a:srgbClr val="FF0000"/>
                </a:solidFill>
              </a:rPr>
              <a:t>1- الأسباب الأولية (الوراثية):</a:t>
            </a:r>
          </a:p>
          <a:p>
            <a:pPr algn="ctr"/>
            <a:r>
              <a:rPr lang="ar-SA" sz="2000" b="1" dirty="0"/>
              <a:t>فالصفات الوراثية </a:t>
            </a:r>
            <a:r>
              <a:rPr lang="ar-SA" sz="2000" b="1" dirty="0" err="1"/>
              <a:t>فى</a:t>
            </a:r>
            <a:r>
              <a:rPr lang="ar-SA" sz="2000" b="1" dirty="0"/>
              <a:t> أمشاج الذكر أو بويضة الأنثى قبل لحظة التلقيح </a:t>
            </a:r>
            <a:r>
              <a:rPr lang="ar-SA" sz="2000" b="1" dirty="0" smtClean="0"/>
              <a:t>هي التي </a:t>
            </a:r>
            <a:r>
              <a:rPr lang="ar-SA" sz="2000" b="1" dirty="0"/>
              <a:t>تقرر قابلية وحدود الذكاء الكامنة. ويلاحظ </a:t>
            </a:r>
            <a:r>
              <a:rPr lang="ar-SA" sz="2000" b="1" dirty="0" smtClean="0"/>
              <a:t>في </a:t>
            </a:r>
            <a:r>
              <a:rPr lang="ar-SA" sz="2000" b="1" dirty="0"/>
              <a:t>هذا الصنف من النقص </a:t>
            </a:r>
            <a:r>
              <a:rPr lang="ar-SA" sz="2000" b="1" dirty="0" smtClean="0"/>
              <a:t>العقلي </a:t>
            </a:r>
            <a:r>
              <a:rPr lang="ar-SA" sz="2000" b="1" dirty="0"/>
              <a:t>انه موجود </a:t>
            </a:r>
            <a:r>
              <a:rPr lang="ar-SA" sz="2000" b="1" dirty="0" smtClean="0"/>
              <a:t>في </a:t>
            </a:r>
            <a:r>
              <a:rPr lang="ar-SA" sz="2000" b="1" dirty="0"/>
              <a:t>تاريخ أسرة الأب أو الأم أو كليهما. كما أن دراسة الطفل وفحصه لا تكشف عن وجود </a:t>
            </a:r>
            <a:r>
              <a:rPr lang="ar-SA" sz="2000" b="1" dirty="0" smtClean="0"/>
              <a:t>أي </a:t>
            </a:r>
            <a:r>
              <a:rPr lang="ar-SA" sz="2000" b="1" dirty="0"/>
              <a:t>سبب عضوي مكتسب حدث </a:t>
            </a:r>
            <a:r>
              <a:rPr lang="ar-SA" sz="2000" b="1" dirty="0" smtClean="0"/>
              <a:t>بعد التلقيح. ـ</a:t>
            </a:r>
            <a:endParaRPr lang="en-US" sz="2000" b="1" dirty="0" smtClean="0">
              <a:solidFill>
                <a:srgbClr val="FF0000"/>
              </a:solidFill>
            </a:endParaRPr>
          </a:p>
          <a:p>
            <a:pPr algn="ctr"/>
            <a:r>
              <a:rPr lang="ar-IQ" sz="2000" b="1" dirty="0" smtClean="0">
                <a:solidFill>
                  <a:srgbClr val="FF0000"/>
                </a:solidFill>
              </a:rPr>
              <a:t>2</a:t>
            </a:r>
            <a:r>
              <a:rPr lang="ar-SA" sz="2000" b="1" dirty="0" smtClean="0">
                <a:solidFill>
                  <a:srgbClr val="FF0000"/>
                </a:solidFill>
              </a:rPr>
              <a:t>- </a:t>
            </a:r>
            <a:r>
              <a:rPr lang="ar-SA" sz="2000" b="1" dirty="0">
                <a:solidFill>
                  <a:srgbClr val="FF0000"/>
                </a:solidFill>
              </a:rPr>
              <a:t>الأسباب الثانوية (المكتسبة )</a:t>
            </a:r>
          </a:p>
          <a:p>
            <a:pPr algn="ctr"/>
            <a:r>
              <a:rPr lang="ar-SA" sz="2000" b="1" dirty="0"/>
              <a:t>وهى </a:t>
            </a:r>
            <a:r>
              <a:rPr lang="ar-SA" sz="2000" b="1" dirty="0" smtClean="0"/>
              <a:t>التي </a:t>
            </a:r>
            <a:r>
              <a:rPr lang="ar-SA" sz="2000" b="1" dirty="0"/>
              <a:t>تصيب خلايا الجنين بعد التلقيح – </a:t>
            </a:r>
            <a:r>
              <a:rPr lang="ar-SA" sz="2000" b="1" dirty="0" smtClean="0"/>
              <a:t>أي </a:t>
            </a:r>
            <a:r>
              <a:rPr lang="ar-SA" sz="2000" b="1" dirty="0"/>
              <a:t>بعد أن تقررت الصفات الوراثية ، </a:t>
            </a:r>
            <a:r>
              <a:rPr lang="ar-SA" sz="2000" b="1" dirty="0" smtClean="0"/>
              <a:t>فهي </a:t>
            </a:r>
            <a:r>
              <a:rPr lang="ar-SA" sz="2000" b="1" dirty="0"/>
              <a:t>أسباب لا تورث ولا تنتقل إلى الأجيال الأخرى. والسبب المرضى يكون متعدد المصادر والأشكال مثل: </a:t>
            </a:r>
            <a:r>
              <a:rPr lang="ar-SA" sz="2000" b="1" dirty="0">
                <a:solidFill>
                  <a:schemeClr val="accent6">
                    <a:lumMod val="75000"/>
                  </a:schemeClr>
                </a:solidFill>
              </a:rPr>
              <a:t>استسقاء الدماغ ، والتهابات السحايا والدماغ ،والعوامل النفسية والاجتماعية</a:t>
            </a:r>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4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875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كروموسومات السعادة مِن حولنا ~ : نوفمبر 2014">
            <a:extLst>
              <a:ext uri="{FF2B5EF4-FFF2-40B4-BE49-F238E27FC236}">
                <a16:creationId xmlns="" xmlns:a16="http://schemas.microsoft.com/office/drawing/2014/main" id="{E93992A6-4E41-438C-B938-E545AD7E5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153025"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71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بحث عن التخلف العقلي doc">
            <a:extLst>
              <a:ext uri="{FF2B5EF4-FFF2-40B4-BE49-F238E27FC236}">
                <a16:creationId xmlns="" xmlns:a16="http://schemas.microsoft.com/office/drawing/2014/main" id="{A00F3129-4E78-4DF3-B337-E6074A3AB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70570"/>
            <a:ext cx="8229600" cy="5800725"/>
          </a:xfrm>
          <a:prstGeom prst="rect">
            <a:avLst/>
          </a:prstGeom>
          <a:solidFill>
            <a:srgbClr val="99CCFF"/>
          </a:solidFill>
          <a:extLst/>
        </p:spPr>
      </p:pic>
      <p:sp>
        <p:nvSpPr>
          <p:cNvPr id="2" name="شكل بيضاوي 1"/>
          <p:cNvSpPr/>
          <p:nvPr/>
        </p:nvSpPr>
        <p:spPr>
          <a:xfrm>
            <a:off x="7315200" y="990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667000"/>
            <a:ext cx="4079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193" y="4419600"/>
            <a:ext cx="4079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446" y="5638799"/>
            <a:ext cx="4079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073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المنغولية  Mongolism &lt;ul&gt;&lt;li&gt;الأعراض والعلامات : &lt;/li&gt;&lt;/ul&gt;&lt;ul&gt;&lt;li&gt;تكون الجمجمة صغيرة ومكورة ، والوجه والمؤخرة مسطحين وفتح...">
            <a:extLst>
              <a:ext uri="{FF2B5EF4-FFF2-40B4-BE49-F238E27FC236}">
                <a16:creationId xmlns="" xmlns:a16="http://schemas.microsoft.com/office/drawing/2014/main" id="{A6375B89-D570-414E-BF71-61CA5EBB9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9067800" cy="680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498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صغر الدماغ  Microcephaly   &lt;ul&gt;&lt;li&gt;العلامات : &lt;/li&gt;&lt;/ul&gt;&lt;ul&gt;&lt;li&gt;الرأس صغير جدا ولا يتجاوز محيطه الـ  7  بوصة فى دور البلوغ...">
            <a:extLst>
              <a:ext uri="{FF2B5EF4-FFF2-40B4-BE49-F238E27FC236}">
                <a16:creationId xmlns="" xmlns:a16="http://schemas.microsoft.com/office/drawing/2014/main" id="{A9047F60-8A95-455E-BADC-1A256CB7A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474200" cy="741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416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التضخم الدماغى  Megalocephaly &lt;ul&gt;&lt;li&gt;وهنا تتضخم المادة البيضاء للدماغ فيكبر حجمه العام دون أن تكثر عدد الخلايا ويصاب المر...">
            <a:extLst>
              <a:ext uri="{FF2B5EF4-FFF2-40B4-BE49-F238E27FC236}">
                <a16:creationId xmlns="" xmlns:a16="http://schemas.microsoft.com/office/drawing/2014/main" id="{447C5541-8DF3-4383-9120-4F579F59D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1450"/>
            <a:ext cx="9601200"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73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انفجار 2 2"/>
          <p:cNvSpPr/>
          <p:nvPr/>
        </p:nvSpPr>
        <p:spPr>
          <a:xfrm>
            <a:off x="4876800" y="381000"/>
            <a:ext cx="3200400" cy="914400"/>
          </a:xfrm>
          <a:prstGeom prst="irregularSeal2">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000" b="1" dirty="0" smtClean="0">
                <a:solidFill>
                  <a:schemeClr val="tx1"/>
                </a:solidFill>
                <a:latin typeface="Aldhabi" pitchFamily="2" charset="-78"/>
                <a:cs typeface="Aldhabi" pitchFamily="2" charset="-78"/>
              </a:rPr>
              <a:t>مقدمة</a:t>
            </a:r>
            <a:endParaRPr lang="ar-SA" sz="4000" b="1" dirty="0">
              <a:solidFill>
                <a:schemeClr val="tx1"/>
              </a:solidFill>
              <a:latin typeface="Aldhabi" pitchFamily="2" charset="-78"/>
              <a:cs typeface="Aldhabi" pitchFamily="2" charset="-78"/>
            </a:endParaRPr>
          </a:p>
        </p:txBody>
      </p:sp>
      <p:sp>
        <p:nvSpPr>
          <p:cNvPr id="4" name="سداسي 3"/>
          <p:cNvSpPr/>
          <p:nvPr/>
        </p:nvSpPr>
        <p:spPr>
          <a:xfrm>
            <a:off x="381000" y="1676400"/>
            <a:ext cx="7848600" cy="4953000"/>
          </a:xfrm>
          <a:prstGeom prst="hexagon">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ظاهرة التخلف العقلي نالت وتنال </a:t>
            </a:r>
            <a:r>
              <a:rPr lang="ar-SA" sz="2000" b="1" dirty="0" err="1">
                <a:solidFill>
                  <a:schemeClr val="tx1"/>
                </a:solidFill>
              </a:rPr>
              <a:t>إهتمام</a:t>
            </a:r>
            <a:r>
              <a:rPr lang="ar-SA" sz="2000" b="1" dirty="0">
                <a:solidFill>
                  <a:schemeClr val="tx1"/>
                </a:solidFill>
              </a:rPr>
              <a:t> فئات مهنية مختلفة, فقد حاول أصحاب علم النفس والطب </a:t>
            </a:r>
            <a:r>
              <a:rPr lang="ar-SA" sz="2000" b="1" dirty="0" err="1">
                <a:solidFill>
                  <a:schemeClr val="tx1"/>
                </a:solidFill>
              </a:rPr>
              <a:t>والإجتماع</a:t>
            </a:r>
            <a:r>
              <a:rPr lang="ar-SA" sz="2000" b="1" dirty="0">
                <a:solidFill>
                  <a:schemeClr val="tx1"/>
                </a:solidFill>
              </a:rPr>
              <a:t> والتربية وغيرهم التعرف على هذه </a:t>
            </a:r>
            <a:r>
              <a:rPr lang="ar-SA" sz="2000" b="1" dirty="0" err="1">
                <a:solidFill>
                  <a:schemeClr val="tx1"/>
                </a:solidFill>
              </a:rPr>
              <a:t>الظاهره</a:t>
            </a:r>
            <a:r>
              <a:rPr lang="ar-SA" sz="2000" b="1" dirty="0">
                <a:solidFill>
                  <a:schemeClr val="tx1"/>
                </a:solidFill>
              </a:rPr>
              <a:t> من حيث طبيعتها ومسبباتها وطرق الوقاية منها بالإضافة إلى أفضل السبل لرعاية الأشخاص المعاقين عقلياً.</a:t>
            </a:r>
          </a:p>
          <a:p>
            <a:pPr algn="ctr"/>
            <a:r>
              <a:rPr lang="ar-SA" sz="2000" b="1" dirty="0">
                <a:solidFill>
                  <a:schemeClr val="accent6">
                    <a:lumMod val="75000"/>
                  </a:schemeClr>
                </a:solidFill>
              </a:rPr>
              <a:t>تصل نسبة المعاقين عقلياً إلى 2,27%</a:t>
            </a:r>
            <a:r>
              <a:rPr lang="ar-SA" sz="2000" b="1" dirty="0">
                <a:solidFill>
                  <a:schemeClr val="tx1"/>
                </a:solidFill>
              </a:rPr>
              <a:t> </a:t>
            </a:r>
          </a:p>
          <a:p>
            <a:pPr algn="ctr"/>
            <a:r>
              <a:rPr lang="ar-SA" sz="2000" b="1" dirty="0">
                <a:solidFill>
                  <a:schemeClr val="tx1"/>
                </a:solidFill>
              </a:rPr>
              <a:t>يعد مجال التخلف العقلي من المجالات الأساسية لتطبيق مبادئ ونظريات الفروق الفردية في الشخصية بجميع مكوناتها الجسمية والنفسية</a:t>
            </a:r>
          </a:p>
          <a:p>
            <a:pPr algn="ctr"/>
            <a:r>
              <a:rPr lang="ar-SA" sz="2000" b="1" dirty="0">
                <a:solidFill>
                  <a:schemeClr val="tx1"/>
                </a:solidFill>
              </a:rPr>
              <a:t> تشير الإحصاءات إلى أن نحو 5‚3 بالألف يعانون نوعاً من أنواع الإعاقة العقلية في الفئة العمرية من 10 – 14 سنة، وتزداد هذه النسبة لتصل إلى نحو 6 بالألف في جميع الفئات العمرية الأخرى </a:t>
            </a:r>
            <a:br>
              <a:rPr lang="ar-SA" sz="2000" b="1" dirty="0">
                <a:solidFill>
                  <a:schemeClr val="tx1"/>
                </a:solidFill>
              </a:rPr>
            </a:br>
            <a:r>
              <a:rPr lang="ar-SA" sz="2000" b="1" dirty="0">
                <a:solidFill>
                  <a:schemeClr val="tx1"/>
                </a:solidFill>
              </a:rPr>
              <a:t/>
            </a:r>
            <a:br>
              <a:rPr lang="ar-SA" sz="2000" b="1" dirty="0">
                <a:solidFill>
                  <a:schemeClr val="tx1"/>
                </a:solidFill>
              </a:rPr>
            </a:br>
            <a:r>
              <a:rPr lang="ar-SA" sz="2000" b="1" dirty="0">
                <a:solidFill>
                  <a:schemeClr val="tx1"/>
                </a:solidFill>
              </a:rPr>
              <a:t>*وقد تعددت تصنيفات فئات المعاقين عقليا، وذلك لتسهيل عملية كشفهم والتعرف على خصائصهم وكيفية التعامل معهم بما يساعدهم على حسن </a:t>
            </a:r>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053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02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00200"/>
            <a:ext cx="8991600"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
            <a:ext cx="4572000" cy="161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 y="15557"/>
            <a:ext cx="4472940" cy="15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379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Backmisc0380">
            <a:extLst>
              <a:ext uri="{FF2B5EF4-FFF2-40B4-BE49-F238E27FC236}">
                <a16:creationId xmlns="" xmlns:a16="http://schemas.microsoft.com/office/drawing/2014/main" id="{D34B32AF-C83D-4CA2-940D-6595FAF27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
            <a:ext cx="856773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8">
            <a:extLst>
              <a:ext uri="{FF2B5EF4-FFF2-40B4-BE49-F238E27FC236}">
                <a16:creationId xmlns="" xmlns:a16="http://schemas.microsoft.com/office/drawing/2014/main" id="{8A71DA28-AABC-4AA9-A1D0-C22768744BD9}"/>
              </a:ext>
            </a:extLst>
          </p:cNvPr>
          <p:cNvSpPr>
            <a:spLocks noChangeArrowheads="1"/>
          </p:cNvSpPr>
          <p:nvPr/>
        </p:nvSpPr>
        <p:spPr bwMode="auto">
          <a:xfrm>
            <a:off x="2438400" y="1600199"/>
            <a:ext cx="6116638" cy="4191001"/>
          </a:xfrm>
          <a:prstGeom prst="rect">
            <a:avLst/>
          </a:prstGeom>
          <a:solidFill>
            <a:srgbClr val="CCECFF"/>
          </a:solidFill>
          <a:ln>
            <a:noFill/>
          </a:ln>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FontTx/>
              <a:buChar char="•"/>
            </a:pPr>
            <a:r>
              <a:rPr lang="ar-SA" altLang="ar-EG" sz="3600" dirty="0"/>
              <a:t>يُستخدم مصطلح "العمر العقلي" في اختبارات الذكاء، </a:t>
            </a:r>
            <a:r>
              <a:rPr lang="ar-SA" altLang="ar-EG" sz="3600" dirty="0">
                <a:solidFill>
                  <a:schemeClr val="tx2">
                    <a:lumMod val="60000"/>
                    <a:lumOff val="40000"/>
                  </a:schemeClr>
                </a:solidFill>
              </a:rPr>
              <a:t>وهو يعني أن الطفل قد أجاب بصورة صحيحة على أسئلة الاختبار، وحصل على عدد إجابات صحيحة تعادل أداء الشخص المتوسط في تلك الشريحة العمرية.</a:t>
            </a:r>
            <a:r>
              <a:rPr lang="ar-SA" altLang="ar-EG" sz="2800" dirty="0">
                <a:solidFill>
                  <a:schemeClr val="tx2">
                    <a:lumMod val="60000"/>
                    <a:lumOff val="40000"/>
                  </a:schemeClr>
                </a:solidFill>
              </a:rPr>
              <a:t>.</a:t>
            </a:r>
          </a:p>
        </p:txBody>
      </p:sp>
      <p:sp>
        <p:nvSpPr>
          <p:cNvPr id="22533" name="Rectangle 9">
            <a:extLst>
              <a:ext uri="{FF2B5EF4-FFF2-40B4-BE49-F238E27FC236}">
                <a16:creationId xmlns="" xmlns:a16="http://schemas.microsoft.com/office/drawing/2014/main" id="{002FFBF0-E216-4941-BBEA-676750E5059C}"/>
              </a:ext>
            </a:extLst>
          </p:cNvPr>
          <p:cNvSpPr>
            <a:spLocks noChangeArrowheads="1"/>
          </p:cNvSpPr>
          <p:nvPr/>
        </p:nvSpPr>
        <p:spPr bwMode="auto">
          <a:xfrm>
            <a:off x="1150938" y="0"/>
            <a:ext cx="4213225" cy="657225"/>
          </a:xfrm>
          <a:prstGeom prst="rect">
            <a:avLst/>
          </a:prstGeom>
          <a:ln>
            <a:headEnd/>
            <a:tailEnd/>
          </a:ln>
          <a:extLst/>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ar-EG" sz="3600" dirty="0"/>
              <a:t>معنى العمر العقلي:</a:t>
            </a:r>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0678"/>
            <a:ext cx="2438400" cy="416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0794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44">
                                            <p:txEl>
                                              <p:pRg st="0" end="0"/>
                                            </p:txEl>
                                          </p:spTgt>
                                        </p:tgtEl>
                                        <p:attrNameLst>
                                          <p:attrName>style.visibility</p:attrName>
                                        </p:attrNameLst>
                                      </p:cBhvr>
                                      <p:to>
                                        <p:strVal val="visible"/>
                                      </p:to>
                                    </p:set>
                                    <p:animEffect transition="in" filter="blinds(horizontal)">
                                      <p:cBhvr>
                                        <p:cTn id="7" dur="500"/>
                                        <p:tgtEl>
                                          <p:spTgt spid="143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
            <a:extLst>
              <a:ext uri="{FF2B5EF4-FFF2-40B4-BE49-F238E27FC236}">
                <a16:creationId xmlns="" xmlns:a16="http://schemas.microsoft.com/office/drawing/2014/main" id="{FF67750F-8085-49FC-92A6-502CED10AE94}"/>
              </a:ext>
            </a:extLst>
          </p:cNvPr>
          <p:cNvSpPr>
            <a:spLocks noChangeArrowheads="1"/>
          </p:cNvSpPr>
          <p:nvPr/>
        </p:nvSpPr>
        <p:spPr bwMode="auto">
          <a:xfrm>
            <a:off x="3276600" y="304800"/>
            <a:ext cx="5638800" cy="6400800"/>
          </a:xfrm>
          <a:prstGeom prst="rect">
            <a:avLst/>
          </a:prstGeom>
          <a:solidFill>
            <a:srgbClr val="FFFF99"/>
          </a:solidFill>
          <a:ln>
            <a:noFill/>
          </a:ln>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Tx/>
              <a:buChar char="•"/>
            </a:pPr>
            <a:r>
              <a:rPr lang="ar-SA" altLang="ar-EG" sz="4000" b="1" dirty="0">
                <a:solidFill>
                  <a:srgbClr val="000000"/>
                </a:solidFill>
              </a:rPr>
              <a:t>وقد حدد علماء النفس نسبة الذكاء كما يلي: </a:t>
            </a:r>
          </a:p>
          <a:p>
            <a:pPr>
              <a:spcBef>
                <a:spcPct val="20000"/>
              </a:spcBef>
              <a:buFontTx/>
              <a:buChar char="•"/>
            </a:pPr>
            <a:r>
              <a:rPr lang="ar-SA" altLang="ar-EG" sz="4000" b="1" dirty="0">
                <a:solidFill>
                  <a:schemeClr val="accent6"/>
                </a:solidFill>
              </a:rPr>
              <a:t>إذا كان العمر الزمني لطفل 9 سنوات (108 أشهر) وعمره العقلي 5 سنوات (60 شهرًا) فان نسبة الذكاء تصبح :</a:t>
            </a:r>
          </a:p>
          <a:p>
            <a:pPr>
              <a:spcBef>
                <a:spcPct val="20000"/>
              </a:spcBef>
              <a:buFontTx/>
              <a:buChar char="•"/>
            </a:pPr>
            <a:r>
              <a:rPr lang="ar-SA" altLang="ar-EG" sz="4000" b="1" dirty="0">
                <a:solidFill>
                  <a:schemeClr val="tx2">
                    <a:lumMod val="60000"/>
                    <a:lumOff val="40000"/>
                  </a:schemeClr>
                </a:solidFill>
              </a:rPr>
              <a:t>نسبة الذكاء = العمر العقلي × 100 ÷ العمر الزمني</a:t>
            </a:r>
          </a:p>
          <a:p>
            <a:pPr>
              <a:spcBef>
                <a:spcPct val="20000"/>
              </a:spcBef>
              <a:buFontTx/>
              <a:buChar char="•"/>
            </a:pPr>
            <a:r>
              <a:rPr lang="ar-SA" altLang="ar-EG" sz="4000" b="1" dirty="0">
                <a:solidFill>
                  <a:srgbClr val="C00000"/>
                </a:solidFill>
              </a:rPr>
              <a:t>نسبة الذكاء = 60 × 100 / 108 = 55</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00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464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5">
            <a:extLst>
              <a:ext uri="{FF2B5EF4-FFF2-40B4-BE49-F238E27FC236}">
                <a16:creationId xmlns="" xmlns:a16="http://schemas.microsoft.com/office/drawing/2014/main" id="{F7502F61-E00E-44F2-B1FA-1FEB0D9AA056}"/>
              </a:ext>
            </a:extLst>
          </p:cNvPr>
          <p:cNvGraphicFramePr>
            <a:graphicFrameLocks noChangeAspect="1"/>
          </p:cNvGraphicFramePr>
          <p:nvPr/>
        </p:nvGraphicFramePr>
        <p:xfrm>
          <a:off x="1008063" y="1233488"/>
          <a:ext cx="7453312" cy="4643437"/>
        </p:xfrm>
        <a:graphic>
          <a:graphicData uri="http://schemas.openxmlformats.org/presentationml/2006/ole">
            <mc:AlternateContent xmlns:mc="http://schemas.openxmlformats.org/markup-compatibility/2006">
              <mc:Choice xmlns:v="urn:schemas-microsoft-com:vml" Requires="v">
                <p:oleObj spid="_x0000_s80974" name="CorelDRAW" r:id="rId3" imgW="1838563" imgH="1273731" progId="CorelDRAW.Graphic.12">
                  <p:embed/>
                </p:oleObj>
              </mc:Choice>
              <mc:Fallback>
                <p:oleObj name="CorelDRAW" r:id="rId3" imgW="1838563" imgH="1273731" progId="CorelDRAW.Graphic.12">
                  <p:embed/>
                  <p:pic>
                    <p:nvPicPr>
                      <p:cNvPr id="23554" name="Object 5">
                        <a:extLst>
                          <a:ext uri="{FF2B5EF4-FFF2-40B4-BE49-F238E27FC236}">
                            <a16:creationId xmlns="" xmlns:a16="http://schemas.microsoft.com/office/drawing/2014/main" id="{F7502F61-E00E-44F2-B1FA-1FEB0D9AA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233488"/>
                        <a:ext cx="7453312"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Oval 6">
            <a:extLst>
              <a:ext uri="{FF2B5EF4-FFF2-40B4-BE49-F238E27FC236}">
                <a16:creationId xmlns="" xmlns:a16="http://schemas.microsoft.com/office/drawing/2014/main" id="{D20FCF35-6B87-4CF0-AF1A-82C8A5E8A509}"/>
              </a:ext>
            </a:extLst>
          </p:cNvPr>
          <p:cNvSpPr>
            <a:spLocks noChangeArrowheads="1"/>
          </p:cNvSpPr>
          <p:nvPr/>
        </p:nvSpPr>
        <p:spPr bwMode="auto">
          <a:xfrm>
            <a:off x="1403350" y="1449388"/>
            <a:ext cx="6408738" cy="2484437"/>
          </a:xfrm>
          <a:prstGeom prst="ellipse">
            <a:avLst/>
          </a:prstGeom>
          <a:solidFill>
            <a:schemeClr val="tx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p>
            <a:pPr algn="ctr">
              <a:defRPr/>
            </a:pPr>
            <a:r>
              <a:rPr lang="ar-SA" sz="4800" dirty="0">
                <a:solidFill>
                  <a:schemeClr val="bg1"/>
                </a:solidFill>
                <a:effectLst>
                  <a:outerShdw blurRad="38100" dist="38100" dir="2700000" algn="tl">
                    <a:srgbClr val="C0C0C0"/>
                  </a:outerShdw>
                </a:effectLst>
              </a:rPr>
              <a:t>التصنيف التربوي للإعاقة العقلية </a:t>
            </a:r>
            <a:endParaRPr lang="en-US" sz="4800"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2384685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IGN5">
            <a:extLst>
              <a:ext uri="{FF2B5EF4-FFF2-40B4-BE49-F238E27FC236}">
                <a16:creationId xmlns="" xmlns:a16="http://schemas.microsoft.com/office/drawing/2014/main" id="{89991A96-7FD9-45A3-87BD-67842EE4F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6">
            <a:extLst>
              <a:ext uri="{FF2B5EF4-FFF2-40B4-BE49-F238E27FC236}">
                <a16:creationId xmlns="" xmlns:a16="http://schemas.microsoft.com/office/drawing/2014/main" id="{DBD8E08F-7B0D-4EFB-B09D-2259029540C5}"/>
              </a:ext>
            </a:extLst>
          </p:cNvPr>
          <p:cNvSpPr>
            <a:spLocks noChangeArrowheads="1"/>
          </p:cNvSpPr>
          <p:nvPr/>
        </p:nvSpPr>
        <p:spPr bwMode="auto">
          <a:xfrm>
            <a:off x="914400" y="533400"/>
            <a:ext cx="7453313"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80000"/>
              </a:lnSpc>
              <a:spcBef>
                <a:spcPct val="20000"/>
              </a:spcBef>
              <a:buFontTx/>
              <a:buChar char="•"/>
            </a:pPr>
            <a:endParaRPr lang="en-US" altLang="ar-EG" sz="2000" b="1" dirty="0" smtClean="0">
              <a:solidFill>
                <a:schemeClr val="accent6"/>
              </a:solidFill>
              <a:latin typeface="Simplified Arabic" panose="02020603050405020304" pitchFamily="18" charset="-78"/>
              <a:cs typeface="Simplified Arabic" panose="02020603050405020304" pitchFamily="18" charset="-78"/>
            </a:endParaRPr>
          </a:p>
          <a:p>
            <a:pPr algn="just">
              <a:lnSpc>
                <a:spcPct val="80000"/>
              </a:lnSpc>
              <a:spcBef>
                <a:spcPct val="20000"/>
              </a:spcBef>
              <a:buFontTx/>
              <a:buChar char="•"/>
            </a:pPr>
            <a:r>
              <a:rPr lang="ar-SA" altLang="ar-EG" sz="2000" b="1" dirty="0" smtClean="0">
                <a:solidFill>
                  <a:schemeClr val="accent6"/>
                </a:solidFill>
                <a:latin typeface="Simplified Arabic" panose="02020603050405020304" pitchFamily="18" charset="-78"/>
                <a:cs typeface="Simplified Arabic" panose="02020603050405020304" pitchFamily="18" charset="-78"/>
              </a:rPr>
              <a:t>فئة </a:t>
            </a:r>
            <a:r>
              <a:rPr lang="ar-SA" altLang="ar-EG" sz="2000" b="1" dirty="0" err="1">
                <a:solidFill>
                  <a:schemeClr val="accent6"/>
                </a:solidFill>
                <a:latin typeface="Simplified Arabic" panose="02020603050405020304" pitchFamily="18" charset="-78"/>
                <a:cs typeface="Simplified Arabic" panose="02020603050405020304" pitchFamily="18" charset="-78"/>
              </a:rPr>
              <a:t>بطييء</a:t>
            </a:r>
            <a:r>
              <a:rPr lang="ar-SA" altLang="ar-EG" sz="2000" b="1" dirty="0">
                <a:solidFill>
                  <a:schemeClr val="accent6"/>
                </a:solidFill>
                <a:latin typeface="Simplified Arabic" panose="02020603050405020304" pitchFamily="18" charset="-78"/>
                <a:cs typeface="Simplified Arabic" panose="02020603050405020304" pitchFamily="18" charset="-78"/>
              </a:rPr>
              <a:t> التعلم </a:t>
            </a:r>
            <a:r>
              <a:rPr lang="ar-SA" altLang="ar-EG" sz="2000" b="1" dirty="0">
                <a:solidFill>
                  <a:srgbClr val="000000"/>
                </a:solidFill>
                <a:latin typeface="Simplified Arabic" panose="02020603050405020304" pitchFamily="18" charset="-78"/>
                <a:cs typeface="Simplified Arabic" panose="02020603050405020304" pitchFamily="18" charset="-78"/>
              </a:rPr>
              <a:t>: وتبلغ نسبة الذكاء من (75-90) درجة.</a:t>
            </a:r>
          </a:p>
          <a:p>
            <a:pPr algn="just">
              <a:lnSpc>
                <a:spcPct val="80000"/>
              </a:lnSpc>
              <a:spcBef>
                <a:spcPct val="20000"/>
              </a:spcBef>
              <a:buFontTx/>
              <a:buChar char="•"/>
            </a:pPr>
            <a:r>
              <a:rPr lang="ar-SA" altLang="ar-EG" sz="2000" b="1" dirty="0">
                <a:solidFill>
                  <a:srgbClr val="000000"/>
                </a:solidFill>
                <a:latin typeface="Simplified Arabic" panose="02020603050405020304" pitchFamily="18" charset="-78"/>
                <a:cs typeface="Simplified Arabic" panose="02020603050405020304" pitchFamily="18" charset="-78"/>
              </a:rPr>
              <a:t>*</a:t>
            </a:r>
            <a:r>
              <a:rPr lang="ar-SA" altLang="ar-EG" sz="2000" b="1" dirty="0">
                <a:solidFill>
                  <a:schemeClr val="accent6"/>
                </a:solidFill>
                <a:latin typeface="Simplified Arabic" panose="02020603050405020304" pitchFamily="18" charset="-78"/>
                <a:cs typeface="Simplified Arabic" panose="02020603050405020304" pitchFamily="18" charset="-78"/>
              </a:rPr>
              <a:t>فئة القابلين للتعلم </a:t>
            </a:r>
            <a:r>
              <a:rPr lang="ar-SA" altLang="ar-EG" sz="2000" b="1" dirty="0">
                <a:solidFill>
                  <a:srgbClr val="000000"/>
                </a:solidFill>
                <a:latin typeface="Simplified Arabic" panose="02020603050405020304" pitchFamily="18" charset="-78"/>
                <a:cs typeface="Simplified Arabic" panose="02020603050405020304" pitchFamily="18" charset="-78"/>
              </a:rPr>
              <a:t>: وتبلغ نسبة الذكاء من (50-75) أو(55-79) درجة، ولا يستطيع أفراد هذه الفئة الاستفادة من البرامج التربوية العادية، إلا أنه يبقى لديهم إمكانية الاستفادة من البرامج التعليمية إذا قدمت لهم فرص التربية الخاصة المناسبة.</a:t>
            </a:r>
          </a:p>
          <a:p>
            <a:pPr algn="just">
              <a:lnSpc>
                <a:spcPct val="80000"/>
              </a:lnSpc>
              <a:spcBef>
                <a:spcPct val="20000"/>
              </a:spcBef>
              <a:buFontTx/>
              <a:buChar char="•"/>
            </a:pPr>
            <a:r>
              <a:rPr lang="ar-SA" altLang="ar-EG" sz="2000" b="1" dirty="0">
                <a:solidFill>
                  <a:srgbClr val="000000"/>
                </a:solidFill>
                <a:latin typeface="Simplified Arabic" panose="02020603050405020304" pitchFamily="18" charset="-78"/>
                <a:cs typeface="Simplified Arabic" panose="02020603050405020304" pitchFamily="18" charset="-78"/>
              </a:rPr>
              <a:t>*</a:t>
            </a:r>
            <a:r>
              <a:rPr lang="ar-SA" altLang="ar-EG" sz="2000" b="1" dirty="0">
                <a:solidFill>
                  <a:schemeClr val="accent6"/>
                </a:solidFill>
                <a:latin typeface="Simplified Arabic" panose="02020603050405020304" pitchFamily="18" charset="-78"/>
                <a:cs typeface="Simplified Arabic" panose="02020603050405020304" pitchFamily="18" charset="-78"/>
              </a:rPr>
              <a:t>فئة القابلين للتدريب </a:t>
            </a:r>
            <a:r>
              <a:rPr lang="ar-SA" altLang="ar-EG" sz="2000" b="1" dirty="0">
                <a:solidFill>
                  <a:srgbClr val="000000"/>
                </a:solidFill>
                <a:latin typeface="Simplified Arabic" panose="02020603050405020304" pitchFamily="18" charset="-78"/>
                <a:cs typeface="Simplified Arabic" panose="02020603050405020304" pitchFamily="18" charset="-78"/>
              </a:rPr>
              <a:t>: وتبلغ نسبة الذكاء من (30-50) أو (35-55) درجة، وهم غير قادرين على التعلم، إلا انهم قابلون للتدريب في مجالات المهارات اللازمة للاعتماد على النفس، والتكيف الاجتماعي في نطاق الأسرة والجيرة.</a:t>
            </a:r>
          </a:p>
          <a:p>
            <a:pPr algn="just">
              <a:lnSpc>
                <a:spcPct val="80000"/>
              </a:lnSpc>
              <a:spcBef>
                <a:spcPct val="20000"/>
              </a:spcBef>
              <a:buFontTx/>
              <a:buChar char="•"/>
            </a:pPr>
            <a:r>
              <a:rPr lang="ar-SA" altLang="ar-EG" sz="2000" b="1" dirty="0">
                <a:solidFill>
                  <a:srgbClr val="000000"/>
                </a:solidFill>
                <a:latin typeface="Simplified Arabic" panose="02020603050405020304" pitchFamily="18" charset="-78"/>
                <a:cs typeface="Simplified Arabic" panose="02020603050405020304" pitchFamily="18" charset="-78"/>
              </a:rPr>
              <a:t>*</a:t>
            </a:r>
            <a:r>
              <a:rPr lang="ar-SA" altLang="ar-EG" sz="2000" b="1" dirty="0">
                <a:solidFill>
                  <a:schemeClr val="accent6"/>
                </a:solidFill>
                <a:latin typeface="Simplified Arabic" panose="02020603050405020304" pitchFamily="18" charset="-78"/>
                <a:cs typeface="Simplified Arabic" panose="02020603050405020304" pitchFamily="18" charset="-78"/>
              </a:rPr>
              <a:t>فئة الاعتماديين</a:t>
            </a:r>
            <a:r>
              <a:rPr lang="ar-SA" altLang="ar-EG" sz="2000" b="1" dirty="0">
                <a:solidFill>
                  <a:srgbClr val="000000"/>
                </a:solidFill>
                <a:latin typeface="Simplified Arabic" panose="02020603050405020304" pitchFamily="18" charset="-78"/>
                <a:cs typeface="Simplified Arabic" panose="02020603050405020304" pitchFamily="18" charset="-78"/>
              </a:rPr>
              <a:t>: وتبلغ نسبة الذكاء اقل من (25) أو (25-30) درجة، وهم غير قادرين على الاستفادة من التعلم أو التدريب وهم بحاجة إلى رعاية وإشراف مستمرين</a:t>
            </a:r>
          </a:p>
        </p:txBody>
      </p:sp>
    </p:spTree>
    <p:extLst>
      <p:ext uri="{BB962C8B-B14F-4D97-AF65-F5344CB8AC3E}">
        <p14:creationId xmlns:p14="http://schemas.microsoft.com/office/powerpoint/2010/main" val="1560219426"/>
      </p:ext>
    </p:extLst>
  </p:cSld>
  <p:clrMapOvr>
    <a:masterClrMapping/>
  </p:clrMapOvr>
  <p:transition spd="slow">
    <p:diamond/>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3" descr="PENPAPER">
            <a:extLst>
              <a:ext uri="{FF2B5EF4-FFF2-40B4-BE49-F238E27FC236}">
                <a16:creationId xmlns="" xmlns:a16="http://schemas.microsoft.com/office/drawing/2014/main" id="{56268911-E40E-4D44-ABC9-BA8C40FB3B9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458788"/>
            <a:ext cx="2057400"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5">
            <a:extLst>
              <a:ext uri="{FF2B5EF4-FFF2-40B4-BE49-F238E27FC236}">
                <a16:creationId xmlns="" xmlns:a16="http://schemas.microsoft.com/office/drawing/2014/main" id="{8A400B53-814A-4FD7-8A05-ACE8F340105D}"/>
              </a:ext>
            </a:extLst>
          </p:cNvPr>
          <p:cNvSpPr>
            <a:spLocks noChangeArrowheads="1"/>
          </p:cNvSpPr>
          <p:nvPr/>
        </p:nvSpPr>
        <p:spPr bwMode="auto">
          <a:xfrm>
            <a:off x="3605213" y="1233488"/>
            <a:ext cx="5461000" cy="5472112"/>
          </a:xfrm>
          <a:prstGeom prst="rect">
            <a:avLst/>
          </a:prstGeom>
          <a:solidFill>
            <a:srgbClr val="FFFF99"/>
          </a:solidFill>
          <a:ln>
            <a:noFill/>
          </a:ln>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spcBef>
                <a:spcPct val="20000"/>
              </a:spcBef>
              <a:buClr>
                <a:schemeClr val="hlink"/>
              </a:buClr>
              <a:buSzPct val="120000"/>
            </a:pPr>
            <a:r>
              <a:rPr lang="ar-SA" altLang="ar-EG" sz="2800" b="1" dirty="0">
                <a:latin typeface="Tahoma" panose="020B0604030504040204" pitchFamily="34" charset="0"/>
              </a:rPr>
              <a:t>ويعتبر تصنيف </a:t>
            </a:r>
            <a:r>
              <a:rPr lang="ar-SA" altLang="ar-EG" sz="2800" b="1" dirty="0">
                <a:solidFill>
                  <a:srgbClr val="C00000"/>
                </a:solidFill>
                <a:latin typeface="Tahoma" panose="020B0604030504040204" pitchFamily="34" charset="0"/>
              </a:rPr>
              <a:t>تريدجولد</a:t>
            </a:r>
            <a:r>
              <a:rPr lang="ar-SA" altLang="ar-EG" sz="2800" b="1" dirty="0">
                <a:latin typeface="Tahoma" panose="020B0604030504040204" pitchFamily="34" charset="0"/>
              </a:rPr>
              <a:t> من اقدم التصنيفات السببية حيث يصنف التخلف العقلي إلى الفئات التالية:-</a:t>
            </a:r>
          </a:p>
          <a:p>
            <a:pPr algn="ctr">
              <a:lnSpc>
                <a:spcPct val="80000"/>
              </a:lnSpc>
              <a:spcBef>
                <a:spcPct val="20000"/>
              </a:spcBef>
              <a:buClr>
                <a:schemeClr val="hlink"/>
              </a:buClr>
              <a:buSzPct val="120000"/>
            </a:pPr>
            <a:r>
              <a:rPr lang="ar-SA" altLang="ar-EG" sz="2800" b="1" dirty="0">
                <a:latin typeface="Tahoma" panose="020B0604030504040204" pitchFamily="34" charset="0"/>
              </a:rPr>
              <a:t>*ت</a:t>
            </a:r>
            <a:r>
              <a:rPr lang="ar-SA" altLang="ar-EG" sz="2800" b="1" dirty="0">
                <a:solidFill>
                  <a:srgbClr val="C00000"/>
                </a:solidFill>
                <a:latin typeface="Tahoma" panose="020B0604030504040204" pitchFamily="34" charset="0"/>
              </a:rPr>
              <a:t>خلف عقلي أولي </a:t>
            </a:r>
            <a:r>
              <a:rPr lang="ar-SA" altLang="ar-EG" sz="2800" b="1" dirty="0">
                <a:latin typeface="Tahoma" panose="020B0604030504040204" pitchFamily="34" charset="0"/>
              </a:rPr>
              <a:t>وتشمل الحالات التي تعود لأسباب وراثية.</a:t>
            </a:r>
          </a:p>
          <a:p>
            <a:pPr algn="ctr">
              <a:lnSpc>
                <a:spcPct val="80000"/>
              </a:lnSpc>
              <a:spcBef>
                <a:spcPct val="20000"/>
              </a:spcBef>
              <a:buClr>
                <a:schemeClr val="hlink"/>
              </a:buClr>
              <a:buSzPct val="120000"/>
            </a:pPr>
            <a:r>
              <a:rPr lang="ar-SA" altLang="ar-EG" sz="2800" b="1" dirty="0">
                <a:latin typeface="Tahoma" panose="020B0604030504040204" pitchFamily="34" charset="0"/>
              </a:rPr>
              <a:t>*</a:t>
            </a:r>
            <a:r>
              <a:rPr lang="ar-SA" altLang="ar-EG" sz="2800" b="1" dirty="0">
                <a:solidFill>
                  <a:srgbClr val="C00000"/>
                </a:solidFill>
                <a:latin typeface="Tahoma" panose="020B0604030504040204" pitchFamily="34" charset="0"/>
              </a:rPr>
              <a:t>تخلف عقلي ثانوي </a:t>
            </a:r>
            <a:r>
              <a:rPr lang="ar-SA" altLang="ar-EG" sz="2800" b="1" dirty="0">
                <a:latin typeface="Tahoma" panose="020B0604030504040204" pitchFamily="34" charset="0"/>
              </a:rPr>
              <a:t>وتشمل الحالات التي تعود أسبابها إلى عوامل بيئية، مثل الأمراض أو التشوهات الخلقية والتي تحدث قبل وأثناء الولادة.</a:t>
            </a:r>
          </a:p>
          <a:p>
            <a:pPr algn="ctr">
              <a:lnSpc>
                <a:spcPct val="80000"/>
              </a:lnSpc>
              <a:spcBef>
                <a:spcPct val="20000"/>
              </a:spcBef>
              <a:buClr>
                <a:schemeClr val="hlink"/>
              </a:buClr>
              <a:buSzPct val="120000"/>
            </a:pPr>
            <a:r>
              <a:rPr lang="ar-SA" altLang="ar-EG" sz="2800" b="1" dirty="0">
                <a:latin typeface="Tahoma" panose="020B0604030504040204" pitchFamily="34" charset="0"/>
              </a:rPr>
              <a:t>*</a:t>
            </a:r>
            <a:r>
              <a:rPr lang="ar-SA" altLang="ar-EG" sz="2800" b="1" dirty="0">
                <a:solidFill>
                  <a:srgbClr val="C00000"/>
                </a:solidFill>
                <a:latin typeface="Tahoma" panose="020B0604030504040204" pitchFamily="34" charset="0"/>
              </a:rPr>
              <a:t>تخلف عقلي مختلط (وراثي وبيئي) </a:t>
            </a:r>
            <a:r>
              <a:rPr lang="ar-SA" altLang="ar-EG" sz="2800" b="1" dirty="0">
                <a:latin typeface="Tahoma" panose="020B0604030504040204" pitchFamily="34" charset="0"/>
              </a:rPr>
              <a:t>والتي تشمل الحالات التي تشترك فيها العوامل أو المسببات الوراثية والبيئة معاً.</a:t>
            </a:r>
          </a:p>
          <a:p>
            <a:pPr algn="ctr">
              <a:lnSpc>
                <a:spcPct val="80000"/>
              </a:lnSpc>
              <a:spcBef>
                <a:spcPct val="20000"/>
              </a:spcBef>
              <a:buClr>
                <a:schemeClr val="hlink"/>
              </a:buClr>
              <a:buSzPct val="120000"/>
            </a:pPr>
            <a:r>
              <a:rPr lang="ar-SA" altLang="ar-EG" sz="2800" b="1" dirty="0">
                <a:latin typeface="Tahoma" panose="020B0604030504040204" pitchFamily="34" charset="0"/>
              </a:rPr>
              <a:t>*</a:t>
            </a:r>
            <a:r>
              <a:rPr lang="ar-SA" altLang="ar-EG" sz="2800" b="1" dirty="0">
                <a:solidFill>
                  <a:srgbClr val="C00000"/>
                </a:solidFill>
                <a:latin typeface="Tahoma" panose="020B0604030504040204" pitchFamily="34" charset="0"/>
              </a:rPr>
              <a:t>تخلف عقلي غير معروف الأسباب</a:t>
            </a:r>
            <a:r>
              <a:rPr lang="ar-SA" altLang="ar-EG" sz="2800" b="1" dirty="0">
                <a:latin typeface="Tahoma" panose="020B0604030504040204" pitchFamily="34" charset="0"/>
              </a:rPr>
              <a:t>، والتي يصعب فيها تحديد الأسباب التي تؤدي للإعاقة العقلية</a:t>
            </a:r>
          </a:p>
        </p:txBody>
      </p:sp>
      <p:sp>
        <p:nvSpPr>
          <p:cNvPr id="25604" name="Rectangle 6">
            <a:extLst>
              <a:ext uri="{FF2B5EF4-FFF2-40B4-BE49-F238E27FC236}">
                <a16:creationId xmlns="" xmlns:a16="http://schemas.microsoft.com/office/drawing/2014/main" id="{3C71100E-F0B6-4D16-B833-F04C7EA31F5E}"/>
              </a:ext>
            </a:extLst>
          </p:cNvPr>
          <p:cNvSpPr>
            <a:spLocks noChangeArrowheads="1"/>
          </p:cNvSpPr>
          <p:nvPr/>
        </p:nvSpPr>
        <p:spPr bwMode="auto">
          <a:xfrm>
            <a:off x="1752600" y="260350"/>
            <a:ext cx="4330700" cy="900113"/>
          </a:xfrm>
          <a:prstGeom prst="rect">
            <a:avLst/>
          </a:prstGeom>
          <a:solidFill>
            <a:srgbClr val="FFC000"/>
          </a:solidFill>
          <a:ln w="9525">
            <a:solidFill>
              <a:schemeClr val="tx1"/>
            </a:solidFill>
            <a:miter lim="800000"/>
            <a:headEnd/>
            <a:tailEnd/>
          </a:ln>
          <a:effectLs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ar-EG" sz="4000" b="1" dirty="0">
                <a:solidFill>
                  <a:srgbClr val="000000"/>
                </a:solidFill>
                <a:latin typeface="Aldhabi" pitchFamily="2" charset="-78"/>
                <a:cs typeface="Aldhabi" pitchFamily="2" charset="-78"/>
              </a:rPr>
              <a:t>1. التصنيف على أساس الأسباب:</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60463"/>
            <a:ext cx="2857500" cy="569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69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3" name="WordArt 5">
            <a:extLst>
              <a:ext uri="{FF2B5EF4-FFF2-40B4-BE49-F238E27FC236}">
                <a16:creationId xmlns="" xmlns:a16="http://schemas.microsoft.com/office/drawing/2014/main" id="{928CEED2-1653-45EB-927E-FD9AB9D2CBF2}"/>
              </a:ext>
            </a:extLst>
          </p:cNvPr>
          <p:cNvSpPr>
            <a:spLocks noChangeArrowheads="1" noChangeShapeType="1" noTextEdit="1"/>
          </p:cNvSpPr>
          <p:nvPr/>
        </p:nvSpPr>
        <p:spPr bwMode="auto">
          <a:xfrm rot="-519698">
            <a:off x="2124075" y="2241550"/>
            <a:ext cx="2160588" cy="10080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EG" sz="3600" kern="10">
                <a:solidFill>
                  <a:srgbClr val="336699"/>
                </a:solidFill>
                <a:effectLst>
                  <a:outerShdw dist="45791" dir="2021404" algn="ctr" rotWithShape="0">
                    <a:srgbClr val="B2B2B2">
                      <a:alpha val="79999"/>
                    </a:srgbClr>
                  </a:outerShdw>
                </a:effectLst>
                <a:latin typeface="PT Bold Heading"/>
              </a:rPr>
              <a:t>إجراءات بدء الحصة</a:t>
            </a:r>
          </a:p>
        </p:txBody>
      </p:sp>
      <p:grpSp>
        <p:nvGrpSpPr>
          <p:cNvPr id="26627" name="Group 7">
            <a:extLst>
              <a:ext uri="{FF2B5EF4-FFF2-40B4-BE49-F238E27FC236}">
                <a16:creationId xmlns="" xmlns:a16="http://schemas.microsoft.com/office/drawing/2014/main" id="{648C44D6-7CF1-450B-A9B8-616F03693FA0}"/>
              </a:ext>
            </a:extLst>
          </p:cNvPr>
          <p:cNvGrpSpPr>
            <a:grpSpLocks noChangeAspect="1"/>
          </p:cNvGrpSpPr>
          <p:nvPr/>
        </p:nvGrpSpPr>
        <p:grpSpPr bwMode="auto">
          <a:xfrm>
            <a:off x="-320538" y="-341510"/>
            <a:ext cx="9936163" cy="7100888"/>
            <a:chOff x="0" y="0"/>
            <a:chExt cx="5760" cy="4320"/>
          </a:xfrm>
        </p:grpSpPr>
        <p:sp>
          <p:nvSpPr>
            <p:cNvPr id="26630" name="AutoShape 6">
              <a:extLst>
                <a:ext uri="{FF2B5EF4-FFF2-40B4-BE49-F238E27FC236}">
                  <a16:creationId xmlns="" xmlns:a16="http://schemas.microsoft.com/office/drawing/2014/main" id="{4959DF00-3291-4825-A7DC-B07A9991896E}"/>
                </a:ext>
              </a:extLst>
            </p:cNvPr>
            <p:cNvSpPr>
              <a:spLocks noChangeAspect="1" noChangeArrowheads="1" noTextEdit="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26631" name="Freeform 8">
              <a:extLst>
                <a:ext uri="{FF2B5EF4-FFF2-40B4-BE49-F238E27FC236}">
                  <a16:creationId xmlns="" xmlns:a16="http://schemas.microsoft.com/office/drawing/2014/main" id="{3AA9D75F-A548-40E0-A3D4-1D9197E340BF}"/>
                </a:ext>
              </a:extLst>
            </p:cNvPr>
            <p:cNvSpPr>
              <a:spLocks/>
            </p:cNvSpPr>
            <p:nvPr/>
          </p:nvSpPr>
          <p:spPr bwMode="auto">
            <a:xfrm>
              <a:off x="400" y="299"/>
              <a:ext cx="5003" cy="3528"/>
            </a:xfrm>
            <a:custGeom>
              <a:avLst/>
              <a:gdLst>
                <a:gd name="T0" fmla="*/ 5003 w 5003"/>
                <a:gd name="T1" fmla="*/ 3528 h 3528"/>
                <a:gd name="T2" fmla="*/ 0 w 5003"/>
                <a:gd name="T3" fmla="*/ 0 h 3528"/>
                <a:gd name="T4" fmla="*/ 1658 w 5003"/>
                <a:gd name="T5" fmla="*/ 60 h 3528"/>
                <a:gd name="T6" fmla="*/ 1530 w 5003"/>
                <a:gd name="T7" fmla="*/ 239 h 3528"/>
                <a:gd name="T8" fmla="*/ 1487 w 5003"/>
                <a:gd name="T9" fmla="*/ 299 h 3528"/>
                <a:gd name="T10" fmla="*/ 1429 w 5003"/>
                <a:gd name="T11" fmla="*/ 314 h 3528"/>
                <a:gd name="T12" fmla="*/ 1444 w 5003"/>
                <a:gd name="T13" fmla="*/ 374 h 3528"/>
                <a:gd name="T14" fmla="*/ 1301 w 5003"/>
                <a:gd name="T15" fmla="*/ 374 h 3528"/>
                <a:gd name="T16" fmla="*/ 1258 w 5003"/>
                <a:gd name="T17" fmla="*/ 314 h 3528"/>
                <a:gd name="T18" fmla="*/ 1201 w 5003"/>
                <a:gd name="T19" fmla="*/ 299 h 3528"/>
                <a:gd name="T20" fmla="*/ 1115 w 5003"/>
                <a:gd name="T21" fmla="*/ 269 h 3528"/>
                <a:gd name="T22" fmla="*/ 1129 w 5003"/>
                <a:gd name="T23" fmla="*/ 239 h 3528"/>
                <a:gd name="T24" fmla="*/ 1101 w 5003"/>
                <a:gd name="T25" fmla="*/ 194 h 3528"/>
                <a:gd name="T26" fmla="*/ 1058 w 5003"/>
                <a:gd name="T27" fmla="*/ 194 h 3528"/>
                <a:gd name="T28" fmla="*/ 1001 w 5003"/>
                <a:gd name="T29" fmla="*/ 224 h 3528"/>
                <a:gd name="T30" fmla="*/ 958 w 5003"/>
                <a:gd name="T31" fmla="*/ 254 h 3528"/>
                <a:gd name="T32" fmla="*/ 944 w 5003"/>
                <a:gd name="T33" fmla="*/ 299 h 3528"/>
                <a:gd name="T34" fmla="*/ 972 w 5003"/>
                <a:gd name="T35" fmla="*/ 329 h 3528"/>
                <a:gd name="T36" fmla="*/ 1001 w 5003"/>
                <a:gd name="T37" fmla="*/ 344 h 3528"/>
                <a:gd name="T38" fmla="*/ 1044 w 5003"/>
                <a:gd name="T39" fmla="*/ 404 h 3528"/>
                <a:gd name="T40" fmla="*/ 1029 w 5003"/>
                <a:gd name="T41" fmla="*/ 448 h 3528"/>
                <a:gd name="T42" fmla="*/ 300 w 5003"/>
                <a:gd name="T43" fmla="*/ 2212 h 3528"/>
                <a:gd name="T44" fmla="*/ 343 w 5003"/>
                <a:gd name="T45" fmla="*/ 2362 h 3528"/>
                <a:gd name="T46" fmla="*/ 429 w 5003"/>
                <a:gd name="T47" fmla="*/ 2496 h 3528"/>
                <a:gd name="T48" fmla="*/ 2116 w 5003"/>
                <a:gd name="T49" fmla="*/ 2182 h 3528"/>
                <a:gd name="T50" fmla="*/ 2559 w 5003"/>
                <a:gd name="T51" fmla="*/ 1868 h 3528"/>
                <a:gd name="T52" fmla="*/ 2587 w 5003"/>
                <a:gd name="T53" fmla="*/ 1809 h 3528"/>
                <a:gd name="T54" fmla="*/ 2373 w 5003"/>
                <a:gd name="T55" fmla="*/ 239 h 3528"/>
                <a:gd name="T56" fmla="*/ 1630 w 5003"/>
                <a:gd name="T57" fmla="*/ 314 h 3528"/>
                <a:gd name="T58" fmla="*/ 1715 w 5003"/>
                <a:gd name="T59" fmla="*/ 179 h 3528"/>
                <a:gd name="T60" fmla="*/ 1773 w 5003"/>
                <a:gd name="T61" fmla="*/ 120 h 3528"/>
                <a:gd name="T62" fmla="*/ 1715 w 5003"/>
                <a:gd name="T63" fmla="*/ 0 h 35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003" h="3528">
                  <a:moveTo>
                    <a:pt x="5003" y="0"/>
                  </a:moveTo>
                  <a:lnTo>
                    <a:pt x="5003" y="3528"/>
                  </a:lnTo>
                  <a:lnTo>
                    <a:pt x="0" y="3528"/>
                  </a:lnTo>
                  <a:lnTo>
                    <a:pt x="0" y="0"/>
                  </a:lnTo>
                  <a:lnTo>
                    <a:pt x="1715" y="0"/>
                  </a:lnTo>
                  <a:lnTo>
                    <a:pt x="1658" y="60"/>
                  </a:lnTo>
                  <a:lnTo>
                    <a:pt x="1658" y="90"/>
                  </a:lnTo>
                  <a:lnTo>
                    <a:pt x="1530" y="239"/>
                  </a:lnTo>
                  <a:lnTo>
                    <a:pt x="1501" y="284"/>
                  </a:lnTo>
                  <a:lnTo>
                    <a:pt x="1487" y="299"/>
                  </a:lnTo>
                  <a:lnTo>
                    <a:pt x="1458" y="314"/>
                  </a:lnTo>
                  <a:lnTo>
                    <a:pt x="1429" y="314"/>
                  </a:lnTo>
                  <a:lnTo>
                    <a:pt x="1401" y="359"/>
                  </a:lnTo>
                  <a:lnTo>
                    <a:pt x="1444" y="374"/>
                  </a:lnTo>
                  <a:lnTo>
                    <a:pt x="1301" y="404"/>
                  </a:lnTo>
                  <a:lnTo>
                    <a:pt x="1301" y="374"/>
                  </a:lnTo>
                  <a:lnTo>
                    <a:pt x="1287" y="344"/>
                  </a:lnTo>
                  <a:lnTo>
                    <a:pt x="1258" y="314"/>
                  </a:lnTo>
                  <a:lnTo>
                    <a:pt x="1229" y="299"/>
                  </a:lnTo>
                  <a:lnTo>
                    <a:pt x="1201" y="299"/>
                  </a:lnTo>
                  <a:lnTo>
                    <a:pt x="1172" y="299"/>
                  </a:lnTo>
                  <a:lnTo>
                    <a:pt x="1115" y="269"/>
                  </a:lnTo>
                  <a:lnTo>
                    <a:pt x="1129" y="254"/>
                  </a:lnTo>
                  <a:lnTo>
                    <a:pt x="1129" y="239"/>
                  </a:lnTo>
                  <a:lnTo>
                    <a:pt x="1129" y="224"/>
                  </a:lnTo>
                  <a:lnTo>
                    <a:pt x="1101" y="194"/>
                  </a:lnTo>
                  <a:lnTo>
                    <a:pt x="1086" y="194"/>
                  </a:lnTo>
                  <a:lnTo>
                    <a:pt x="1058" y="194"/>
                  </a:lnTo>
                  <a:lnTo>
                    <a:pt x="1029" y="209"/>
                  </a:lnTo>
                  <a:lnTo>
                    <a:pt x="1001" y="224"/>
                  </a:lnTo>
                  <a:lnTo>
                    <a:pt x="972" y="239"/>
                  </a:lnTo>
                  <a:lnTo>
                    <a:pt x="958" y="254"/>
                  </a:lnTo>
                  <a:lnTo>
                    <a:pt x="944" y="284"/>
                  </a:lnTo>
                  <a:lnTo>
                    <a:pt x="944" y="299"/>
                  </a:lnTo>
                  <a:lnTo>
                    <a:pt x="958" y="314"/>
                  </a:lnTo>
                  <a:lnTo>
                    <a:pt x="972" y="329"/>
                  </a:lnTo>
                  <a:lnTo>
                    <a:pt x="986" y="344"/>
                  </a:lnTo>
                  <a:lnTo>
                    <a:pt x="1001" y="344"/>
                  </a:lnTo>
                  <a:lnTo>
                    <a:pt x="1058" y="374"/>
                  </a:lnTo>
                  <a:lnTo>
                    <a:pt x="1044" y="404"/>
                  </a:lnTo>
                  <a:lnTo>
                    <a:pt x="1029" y="419"/>
                  </a:lnTo>
                  <a:lnTo>
                    <a:pt x="1029" y="448"/>
                  </a:lnTo>
                  <a:lnTo>
                    <a:pt x="86" y="613"/>
                  </a:lnTo>
                  <a:lnTo>
                    <a:pt x="300" y="2212"/>
                  </a:lnTo>
                  <a:lnTo>
                    <a:pt x="315" y="2272"/>
                  </a:lnTo>
                  <a:lnTo>
                    <a:pt x="343" y="2362"/>
                  </a:lnTo>
                  <a:lnTo>
                    <a:pt x="386" y="2422"/>
                  </a:lnTo>
                  <a:lnTo>
                    <a:pt x="429" y="2496"/>
                  </a:lnTo>
                  <a:lnTo>
                    <a:pt x="2030" y="2212"/>
                  </a:lnTo>
                  <a:lnTo>
                    <a:pt x="2116" y="2182"/>
                  </a:lnTo>
                  <a:lnTo>
                    <a:pt x="2201" y="2123"/>
                  </a:lnTo>
                  <a:lnTo>
                    <a:pt x="2559" y="1868"/>
                  </a:lnTo>
                  <a:lnTo>
                    <a:pt x="2587" y="1839"/>
                  </a:lnTo>
                  <a:lnTo>
                    <a:pt x="2587" y="1809"/>
                  </a:lnTo>
                  <a:lnTo>
                    <a:pt x="2587" y="1764"/>
                  </a:lnTo>
                  <a:lnTo>
                    <a:pt x="2373" y="239"/>
                  </a:lnTo>
                  <a:lnTo>
                    <a:pt x="1615" y="359"/>
                  </a:lnTo>
                  <a:lnTo>
                    <a:pt x="1630" y="314"/>
                  </a:lnTo>
                  <a:lnTo>
                    <a:pt x="1658" y="254"/>
                  </a:lnTo>
                  <a:lnTo>
                    <a:pt x="1715" y="179"/>
                  </a:lnTo>
                  <a:lnTo>
                    <a:pt x="1744" y="134"/>
                  </a:lnTo>
                  <a:lnTo>
                    <a:pt x="1773" y="120"/>
                  </a:lnTo>
                  <a:lnTo>
                    <a:pt x="1801" y="60"/>
                  </a:lnTo>
                  <a:lnTo>
                    <a:pt x="1715" y="0"/>
                  </a:lnTo>
                  <a:lnTo>
                    <a:pt x="5003" y="0"/>
                  </a:lnTo>
                  <a:close/>
                </a:path>
              </a:pathLst>
            </a:custGeom>
            <a:solidFill>
              <a:srgbClr val="FFE1C2"/>
            </a:solidFill>
            <a:ln w="0">
              <a:solidFill>
                <a:srgbClr val="000000"/>
              </a:solidFill>
              <a:prstDash val="solid"/>
              <a:round/>
              <a:headEnd/>
              <a:tailEnd/>
            </a:ln>
          </p:spPr>
          <p:txBody>
            <a:bodyPr/>
            <a:lstStyle/>
            <a:p>
              <a:endParaRPr lang="ar-EG"/>
            </a:p>
          </p:txBody>
        </p:sp>
        <p:sp>
          <p:nvSpPr>
            <p:cNvPr id="26632" name="Freeform 9">
              <a:extLst>
                <a:ext uri="{FF2B5EF4-FFF2-40B4-BE49-F238E27FC236}">
                  <a16:creationId xmlns="" xmlns:a16="http://schemas.microsoft.com/office/drawing/2014/main" id="{70009E00-BA0F-4DDF-BEEB-9ADDA1FD56C9}"/>
                </a:ext>
              </a:extLst>
            </p:cNvPr>
            <p:cNvSpPr>
              <a:spLocks/>
            </p:cNvSpPr>
            <p:nvPr/>
          </p:nvSpPr>
          <p:spPr bwMode="auto">
            <a:xfrm>
              <a:off x="400" y="254"/>
              <a:ext cx="5046" cy="3573"/>
            </a:xfrm>
            <a:custGeom>
              <a:avLst/>
              <a:gdLst>
                <a:gd name="T0" fmla="*/ 0 w 5046"/>
                <a:gd name="T1" fmla="*/ 45 h 3573"/>
                <a:gd name="T2" fmla="*/ 0 w 5046"/>
                <a:gd name="T3" fmla="*/ 0 h 3573"/>
                <a:gd name="T4" fmla="*/ 5046 w 5046"/>
                <a:gd name="T5" fmla="*/ 0 h 3573"/>
                <a:gd name="T6" fmla="*/ 5046 w 5046"/>
                <a:gd name="T7" fmla="*/ 3573 h 3573"/>
                <a:gd name="T8" fmla="*/ 5003 w 5046"/>
                <a:gd name="T9" fmla="*/ 3573 h 3573"/>
                <a:gd name="T10" fmla="*/ 5003 w 5046"/>
                <a:gd name="T11" fmla="*/ 45 h 3573"/>
                <a:gd name="T12" fmla="*/ 0 w 5046"/>
                <a:gd name="T13" fmla="*/ 45 h 35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46" h="3573">
                  <a:moveTo>
                    <a:pt x="0" y="45"/>
                  </a:moveTo>
                  <a:lnTo>
                    <a:pt x="0" y="0"/>
                  </a:lnTo>
                  <a:lnTo>
                    <a:pt x="5046" y="0"/>
                  </a:lnTo>
                  <a:lnTo>
                    <a:pt x="5046" y="3573"/>
                  </a:lnTo>
                  <a:lnTo>
                    <a:pt x="5003" y="3573"/>
                  </a:lnTo>
                  <a:lnTo>
                    <a:pt x="5003" y="45"/>
                  </a:lnTo>
                  <a:lnTo>
                    <a:pt x="0" y="45"/>
                  </a:lnTo>
                  <a:close/>
                </a:path>
              </a:pathLst>
            </a:custGeom>
            <a:solidFill>
              <a:srgbClr val="A85700"/>
            </a:solidFill>
            <a:ln w="0">
              <a:solidFill>
                <a:srgbClr val="000000"/>
              </a:solidFill>
              <a:prstDash val="solid"/>
              <a:round/>
              <a:headEnd/>
              <a:tailEnd/>
            </a:ln>
          </p:spPr>
          <p:txBody>
            <a:bodyPr/>
            <a:lstStyle/>
            <a:p>
              <a:endParaRPr lang="ar-EG"/>
            </a:p>
          </p:txBody>
        </p:sp>
        <p:sp>
          <p:nvSpPr>
            <p:cNvPr id="26633" name="Freeform 10">
              <a:extLst>
                <a:ext uri="{FF2B5EF4-FFF2-40B4-BE49-F238E27FC236}">
                  <a16:creationId xmlns="" xmlns:a16="http://schemas.microsoft.com/office/drawing/2014/main" id="{B3B0AB2B-8743-4BD1-B4AD-9885D0FA15A0}"/>
                </a:ext>
              </a:extLst>
            </p:cNvPr>
            <p:cNvSpPr>
              <a:spLocks/>
            </p:cNvSpPr>
            <p:nvPr/>
          </p:nvSpPr>
          <p:spPr bwMode="auto">
            <a:xfrm>
              <a:off x="114" y="0"/>
              <a:ext cx="5617" cy="254"/>
            </a:xfrm>
            <a:custGeom>
              <a:avLst/>
              <a:gdLst>
                <a:gd name="T0" fmla="*/ 5332 w 5617"/>
                <a:gd name="T1" fmla="*/ 254 h 254"/>
                <a:gd name="T2" fmla="*/ 5617 w 5617"/>
                <a:gd name="T3" fmla="*/ 0 h 254"/>
                <a:gd name="T4" fmla="*/ 0 w 5617"/>
                <a:gd name="T5" fmla="*/ 0 h 254"/>
                <a:gd name="T6" fmla="*/ 286 w 5617"/>
                <a:gd name="T7" fmla="*/ 254 h 254"/>
                <a:gd name="T8" fmla="*/ 5332 w 5617"/>
                <a:gd name="T9" fmla="*/ 254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7" h="254">
                  <a:moveTo>
                    <a:pt x="5332" y="254"/>
                  </a:moveTo>
                  <a:lnTo>
                    <a:pt x="5617" y="0"/>
                  </a:lnTo>
                  <a:lnTo>
                    <a:pt x="0" y="0"/>
                  </a:lnTo>
                  <a:lnTo>
                    <a:pt x="286" y="254"/>
                  </a:lnTo>
                  <a:lnTo>
                    <a:pt x="5332" y="254"/>
                  </a:lnTo>
                  <a:close/>
                </a:path>
              </a:pathLst>
            </a:custGeom>
            <a:solidFill>
              <a:srgbClr val="FF8000"/>
            </a:solidFill>
            <a:ln w="0">
              <a:solidFill>
                <a:srgbClr val="000000"/>
              </a:solidFill>
              <a:prstDash val="solid"/>
              <a:round/>
              <a:headEnd/>
              <a:tailEnd/>
            </a:ln>
          </p:spPr>
          <p:txBody>
            <a:bodyPr/>
            <a:lstStyle/>
            <a:p>
              <a:endParaRPr lang="ar-EG"/>
            </a:p>
          </p:txBody>
        </p:sp>
        <p:sp>
          <p:nvSpPr>
            <p:cNvPr id="26634" name="Freeform 11">
              <a:extLst>
                <a:ext uri="{FF2B5EF4-FFF2-40B4-BE49-F238E27FC236}">
                  <a16:creationId xmlns="" xmlns:a16="http://schemas.microsoft.com/office/drawing/2014/main" id="{11DBF73C-F326-4AD2-B80C-622BE1DE41E7}"/>
                </a:ext>
              </a:extLst>
            </p:cNvPr>
            <p:cNvSpPr>
              <a:spLocks/>
            </p:cNvSpPr>
            <p:nvPr/>
          </p:nvSpPr>
          <p:spPr bwMode="auto">
            <a:xfrm>
              <a:off x="5446" y="0"/>
              <a:ext cx="285" cy="4141"/>
            </a:xfrm>
            <a:custGeom>
              <a:avLst/>
              <a:gdLst>
                <a:gd name="T0" fmla="*/ 0 w 285"/>
                <a:gd name="T1" fmla="*/ 254 h 4141"/>
                <a:gd name="T2" fmla="*/ 285 w 285"/>
                <a:gd name="T3" fmla="*/ 0 h 4141"/>
                <a:gd name="T4" fmla="*/ 285 w 285"/>
                <a:gd name="T5" fmla="*/ 4141 h 4141"/>
                <a:gd name="T6" fmla="*/ 0 w 285"/>
                <a:gd name="T7" fmla="*/ 3827 h 4141"/>
                <a:gd name="T8" fmla="*/ 0 w 285"/>
                <a:gd name="T9" fmla="*/ 254 h 4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4141">
                  <a:moveTo>
                    <a:pt x="0" y="254"/>
                  </a:moveTo>
                  <a:lnTo>
                    <a:pt x="285" y="0"/>
                  </a:lnTo>
                  <a:lnTo>
                    <a:pt x="285" y="4141"/>
                  </a:lnTo>
                  <a:lnTo>
                    <a:pt x="0" y="3827"/>
                  </a:lnTo>
                  <a:lnTo>
                    <a:pt x="0" y="254"/>
                  </a:lnTo>
                  <a:close/>
                </a:path>
              </a:pathLst>
            </a:custGeom>
            <a:solidFill>
              <a:srgbClr val="E0A161"/>
            </a:solidFill>
            <a:ln w="0">
              <a:solidFill>
                <a:srgbClr val="000000"/>
              </a:solidFill>
              <a:prstDash val="solid"/>
              <a:round/>
              <a:headEnd/>
              <a:tailEnd/>
            </a:ln>
          </p:spPr>
          <p:txBody>
            <a:bodyPr/>
            <a:lstStyle/>
            <a:p>
              <a:endParaRPr lang="ar-EG"/>
            </a:p>
          </p:txBody>
        </p:sp>
        <p:sp>
          <p:nvSpPr>
            <p:cNvPr id="26635" name="Freeform 12">
              <a:extLst>
                <a:ext uri="{FF2B5EF4-FFF2-40B4-BE49-F238E27FC236}">
                  <a16:creationId xmlns="" xmlns:a16="http://schemas.microsoft.com/office/drawing/2014/main" id="{D3FE7F53-B2BF-439D-839B-143ABDA2537F}"/>
                </a:ext>
              </a:extLst>
            </p:cNvPr>
            <p:cNvSpPr>
              <a:spLocks/>
            </p:cNvSpPr>
            <p:nvPr/>
          </p:nvSpPr>
          <p:spPr bwMode="auto">
            <a:xfrm>
              <a:off x="114" y="3827"/>
              <a:ext cx="5617" cy="314"/>
            </a:xfrm>
            <a:custGeom>
              <a:avLst/>
              <a:gdLst>
                <a:gd name="T0" fmla="*/ 286 w 5617"/>
                <a:gd name="T1" fmla="*/ 0 h 314"/>
                <a:gd name="T2" fmla="*/ 0 w 5617"/>
                <a:gd name="T3" fmla="*/ 314 h 314"/>
                <a:gd name="T4" fmla="*/ 5617 w 5617"/>
                <a:gd name="T5" fmla="*/ 314 h 314"/>
                <a:gd name="T6" fmla="*/ 5332 w 5617"/>
                <a:gd name="T7" fmla="*/ 0 h 314"/>
                <a:gd name="T8" fmla="*/ 286 w 5617"/>
                <a:gd name="T9" fmla="*/ 0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7" h="314">
                  <a:moveTo>
                    <a:pt x="286" y="0"/>
                  </a:moveTo>
                  <a:lnTo>
                    <a:pt x="0" y="314"/>
                  </a:lnTo>
                  <a:lnTo>
                    <a:pt x="5617" y="314"/>
                  </a:lnTo>
                  <a:lnTo>
                    <a:pt x="5332" y="0"/>
                  </a:lnTo>
                  <a:lnTo>
                    <a:pt x="286" y="0"/>
                  </a:lnTo>
                  <a:close/>
                </a:path>
              </a:pathLst>
            </a:custGeom>
            <a:solidFill>
              <a:srgbClr val="FF8000"/>
            </a:solidFill>
            <a:ln w="0">
              <a:solidFill>
                <a:srgbClr val="000000"/>
              </a:solidFill>
              <a:prstDash val="solid"/>
              <a:round/>
              <a:headEnd/>
              <a:tailEnd/>
            </a:ln>
          </p:spPr>
          <p:txBody>
            <a:bodyPr/>
            <a:lstStyle/>
            <a:p>
              <a:endParaRPr lang="ar-EG"/>
            </a:p>
          </p:txBody>
        </p:sp>
        <p:sp>
          <p:nvSpPr>
            <p:cNvPr id="26636" name="Freeform 13">
              <a:extLst>
                <a:ext uri="{FF2B5EF4-FFF2-40B4-BE49-F238E27FC236}">
                  <a16:creationId xmlns="" xmlns:a16="http://schemas.microsoft.com/office/drawing/2014/main" id="{E5C20334-5AEF-41C3-8AF0-381BDB7C48A7}"/>
                </a:ext>
              </a:extLst>
            </p:cNvPr>
            <p:cNvSpPr>
              <a:spLocks/>
            </p:cNvSpPr>
            <p:nvPr/>
          </p:nvSpPr>
          <p:spPr bwMode="auto">
            <a:xfrm>
              <a:off x="114" y="0"/>
              <a:ext cx="286" cy="4141"/>
            </a:xfrm>
            <a:custGeom>
              <a:avLst/>
              <a:gdLst>
                <a:gd name="T0" fmla="*/ 286 w 286"/>
                <a:gd name="T1" fmla="*/ 3827 h 4141"/>
                <a:gd name="T2" fmla="*/ 0 w 286"/>
                <a:gd name="T3" fmla="*/ 4141 h 4141"/>
                <a:gd name="T4" fmla="*/ 0 w 286"/>
                <a:gd name="T5" fmla="*/ 0 h 4141"/>
                <a:gd name="T6" fmla="*/ 286 w 286"/>
                <a:gd name="T7" fmla="*/ 254 h 4141"/>
                <a:gd name="T8" fmla="*/ 286 w 286"/>
                <a:gd name="T9" fmla="*/ 3827 h 4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4141">
                  <a:moveTo>
                    <a:pt x="286" y="3827"/>
                  </a:moveTo>
                  <a:lnTo>
                    <a:pt x="0" y="4141"/>
                  </a:lnTo>
                  <a:lnTo>
                    <a:pt x="0" y="0"/>
                  </a:lnTo>
                  <a:lnTo>
                    <a:pt x="286" y="254"/>
                  </a:lnTo>
                  <a:lnTo>
                    <a:pt x="286" y="3827"/>
                  </a:lnTo>
                  <a:close/>
                </a:path>
              </a:pathLst>
            </a:custGeom>
            <a:solidFill>
              <a:srgbClr val="FF8000"/>
            </a:solidFill>
            <a:ln w="0">
              <a:solidFill>
                <a:srgbClr val="000000"/>
              </a:solidFill>
              <a:prstDash val="solid"/>
              <a:round/>
              <a:headEnd/>
              <a:tailEnd/>
            </a:ln>
          </p:spPr>
          <p:txBody>
            <a:bodyPr/>
            <a:lstStyle/>
            <a:p>
              <a:endParaRPr lang="ar-EG"/>
            </a:p>
          </p:txBody>
        </p:sp>
        <p:sp>
          <p:nvSpPr>
            <p:cNvPr id="26637" name="Freeform 14">
              <a:extLst>
                <a:ext uri="{FF2B5EF4-FFF2-40B4-BE49-F238E27FC236}">
                  <a16:creationId xmlns="" xmlns:a16="http://schemas.microsoft.com/office/drawing/2014/main" id="{25CDC909-9977-4EDE-A4F8-A78EEC965A4F}"/>
                </a:ext>
              </a:extLst>
            </p:cNvPr>
            <p:cNvSpPr>
              <a:spLocks/>
            </p:cNvSpPr>
            <p:nvPr/>
          </p:nvSpPr>
          <p:spPr bwMode="auto">
            <a:xfrm>
              <a:off x="0" y="30"/>
              <a:ext cx="5731" cy="4260"/>
            </a:xfrm>
            <a:custGeom>
              <a:avLst/>
              <a:gdLst>
                <a:gd name="T0" fmla="*/ 114 w 5731"/>
                <a:gd name="T1" fmla="*/ 0 h 4260"/>
                <a:gd name="T2" fmla="*/ 114 w 5731"/>
                <a:gd name="T3" fmla="*/ 4111 h 4260"/>
                <a:gd name="T4" fmla="*/ 5731 w 5731"/>
                <a:gd name="T5" fmla="*/ 4111 h 4260"/>
                <a:gd name="T6" fmla="*/ 5574 w 5731"/>
                <a:gd name="T7" fmla="*/ 4260 h 4260"/>
                <a:gd name="T8" fmla="*/ 0 w 5731"/>
                <a:gd name="T9" fmla="*/ 4260 h 4260"/>
                <a:gd name="T10" fmla="*/ 0 w 5731"/>
                <a:gd name="T11" fmla="*/ 119 h 4260"/>
                <a:gd name="T12" fmla="*/ 114 w 5731"/>
                <a:gd name="T13" fmla="*/ 0 h 4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1" h="4260">
                  <a:moveTo>
                    <a:pt x="114" y="0"/>
                  </a:moveTo>
                  <a:lnTo>
                    <a:pt x="114" y="4111"/>
                  </a:lnTo>
                  <a:lnTo>
                    <a:pt x="5731" y="4111"/>
                  </a:lnTo>
                  <a:lnTo>
                    <a:pt x="5574" y="4260"/>
                  </a:lnTo>
                  <a:lnTo>
                    <a:pt x="0" y="4260"/>
                  </a:lnTo>
                  <a:lnTo>
                    <a:pt x="0" y="119"/>
                  </a:lnTo>
                  <a:lnTo>
                    <a:pt x="114" y="0"/>
                  </a:lnTo>
                  <a:close/>
                </a:path>
              </a:pathLst>
            </a:custGeom>
            <a:solidFill>
              <a:srgbClr val="804000"/>
            </a:solidFill>
            <a:ln w="0">
              <a:solidFill>
                <a:srgbClr val="000000"/>
              </a:solidFill>
              <a:prstDash val="solid"/>
              <a:round/>
              <a:headEnd/>
              <a:tailEnd/>
            </a:ln>
          </p:spPr>
          <p:txBody>
            <a:bodyPr/>
            <a:lstStyle/>
            <a:p>
              <a:endParaRPr lang="ar-EG"/>
            </a:p>
          </p:txBody>
        </p:sp>
        <p:sp>
          <p:nvSpPr>
            <p:cNvPr id="26638" name="Line 15">
              <a:extLst>
                <a:ext uri="{FF2B5EF4-FFF2-40B4-BE49-F238E27FC236}">
                  <a16:creationId xmlns="" xmlns:a16="http://schemas.microsoft.com/office/drawing/2014/main" id="{03ED4A5C-3106-4F80-B050-DAAF64576414}"/>
                </a:ext>
              </a:extLst>
            </p:cNvPr>
            <p:cNvSpPr>
              <a:spLocks noChangeShapeType="1"/>
            </p:cNvSpPr>
            <p:nvPr/>
          </p:nvSpPr>
          <p:spPr bwMode="auto">
            <a:xfrm flipH="1">
              <a:off x="0" y="4141"/>
              <a:ext cx="114" cy="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ar-EG"/>
            </a:p>
          </p:txBody>
        </p:sp>
        <p:sp>
          <p:nvSpPr>
            <p:cNvPr id="26639" name="Freeform 16">
              <a:extLst>
                <a:ext uri="{FF2B5EF4-FFF2-40B4-BE49-F238E27FC236}">
                  <a16:creationId xmlns="" xmlns:a16="http://schemas.microsoft.com/office/drawing/2014/main" id="{3272C81D-B415-4085-8011-53FD5A4FE2F8}"/>
                </a:ext>
              </a:extLst>
            </p:cNvPr>
            <p:cNvSpPr>
              <a:spLocks/>
            </p:cNvSpPr>
            <p:nvPr/>
          </p:nvSpPr>
          <p:spPr bwMode="auto">
            <a:xfrm>
              <a:off x="1344" y="493"/>
              <a:ext cx="357" cy="344"/>
            </a:xfrm>
            <a:custGeom>
              <a:avLst/>
              <a:gdLst>
                <a:gd name="T0" fmla="*/ 85 w 357"/>
                <a:gd name="T1" fmla="*/ 254 h 344"/>
                <a:gd name="T2" fmla="*/ 85 w 357"/>
                <a:gd name="T3" fmla="*/ 225 h 344"/>
                <a:gd name="T4" fmla="*/ 100 w 357"/>
                <a:gd name="T5" fmla="*/ 210 h 344"/>
                <a:gd name="T6" fmla="*/ 114 w 357"/>
                <a:gd name="T7" fmla="*/ 180 h 344"/>
                <a:gd name="T8" fmla="*/ 57 w 357"/>
                <a:gd name="T9" fmla="*/ 150 h 344"/>
                <a:gd name="T10" fmla="*/ 42 w 357"/>
                <a:gd name="T11" fmla="*/ 150 h 344"/>
                <a:gd name="T12" fmla="*/ 28 w 357"/>
                <a:gd name="T13" fmla="*/ 135 h 344"/>
                <a:gd name="T14" fmla="*/ 14 w 357"/>
                <a:gd name="T15" fmla="*/ 135 h 344"/>
                <a:gd name="T16" fmla="*/ 0 w 357"/>
                <a:gd name="T17" fmla="*/ 120 h 344"/>
                <a:gd name="T18" fmla="*/ 0 w 357"/>
                <a:gd name="T19" fmla="*/ 90 h 344"/>
                <a:gd name="T20" fmla="*/ 14 w 357"/>
                <a:gd name="T21" fmla="*/ 60 h 344"/>
                <a:gd name="T22" fmla="*/ 28 w 357"/>
                <a:gd name="T23" fmla="*/ 45 h 344"/>
                <a:gd name="T24" fmla="*/ 57 w 357"/>
                <a:gd name="T25" fmla="*/ 15 h 344"/>
                <a:gd name="T26" fmla="*/ 85 w 357"/>
                <a:gd name="T27" fmla="*/ 0 h 344"/>
                <a:gd name="T28" fmla="*/ 114 w 357"/>
                <a:gd name="T29" fmla="*/ 0 h 344"/>
                <a:gd name="T30" fmla="*/ 142 w 357"/>
                <a:gd name="T31" fmla="*/ 0 h 344"/>
                <a:gd name="T32" fmla="*/ 171 w 357"/>
                <a:gd name="T33" fmla="*/ 15 h 344"/>
                <a:gd name="T34" fmla="*/ 185 w 357"/>
                <a:gd name="T35" fmla="*/ 30 h 344"/>
                <a:gd name="T36" fmla="*/ 185 w 357"/>
                <a:gd name="T37" fmla="*/ 45 h 344"/>
                <a:gd name="T38" fmla="*/ 185 w 357"/>
                <a:gd name="T39" fmla="*/ 60 h 344"/>
                <a:gd name="T40" fmla="*/ 171 w 357"/>
                <a:gd name="T41" fmla="*/ 75 h 344"/>
                <a:gd name="T42" fmla="*/ 228 w 357"/>
                <a:gd name="T43" fmla="*/ 105 h 344"/>
                <a:gd name="T44" fmla="*/ 243 w 357"/>
                <a:gd name="T45" fmla="*/ 105 h 344"/>
                <a:gd name="T46" fmla="*/ 271 w 357"/>
                <a:gd name="T47" fmla="*/ 105 h 344"/>
                <a:gd name="T48" fmla="*/ 300 w 357"/>
                <a:gd name="T49" fmla="*/ 105 h 344"/>
                <a:gd name="T50" fmla="*/ 328 w 357"/>
                <a:gd name="T51" fmla="*/ 120 h 344"/>
                <a:gd name="T52" fmla="*/ 343 w 357"/>
                <a:gd name="T53" fmla="*/ 135 h 344"/>
                <a:gd name="T54" fmla="*/ 357 w 357"/>
                <a:gd name="T55" fmla="*/ 165 h 344"/>
                <a:gd name="T56" fmla="*/ 357 w 357"/>
                <a:gd name="T57" fmla="*/ 180 h 344"/>
                <a:gd name="T58" fmla="*/ 357 w 357"/>
                <a:gd name="T59" fmla="*/ 225 h 344"/>
                <a:gd name="T60" fmla="*/ 343 w 357"/>
                <a:gd name="T61" fmla="*/ 254 h 344"/>
                <a:gd name="T62" fmla="*/ 343 w 357"/>
                <a:gd name="T63" fmla="*/ 269 h 344"/>
                <a:gd name="T64" fmla="*/ 343 w 357"/>
                <a:gd name="T65" fmla="*/ 284 h 344"/>
                <a:gd name="T66" fmla="*/ 314 w 357"/>
                <a:gd name="T67" fmla="*/ 299 h 344"/>
                <a:gd name="T68" fmla="*/ 271 w 357"/>
                <a:gd name="T69" fmla="*/ 314 h 344"/>
                <a:gd name="T70" fmla="*/ 228 w 357"/>
                <a:gd name="T71" fmla="*/ 344 h 344"/>
                <a:gd name="T72" fmla="*/ 185 w 357"/>
                <a:gd name="T73" fmla="*/ 344 h 344"/>
                <a:gd name="T74" fmla="*/ 171 w 357"/>
                <a:gd name="T75" fmla="*/ 329 h 344"/>
                <a:gd name="T76" fmla="*/ 157 w 357"/>
                <a:gd name="T77" fmla="*/ 329 h 344"/>
                <a:gd name="T78" fmla="*/ 128 w 357"/>
                <a:gd name="T79" fmla="*/ 314 h 344"/>
                <a:gd name="T80" fmla="*/ 114 w 357"/>
                <a:gd name="T81" fmla="*/ 299 h 344"/>
                <a:gd name="T82" fmla="*/ 100 w 357"/>
                <a:gd name="T83" fmla="*/ 284 h 344"/>
                <a:gd name="T84" fmla="*/ 85 w 357"/>
                <a:gd name="T85" fmla="*/ 269 h 344"/>
                <a:gd name="T86" fmla="*/ 85 w 357"/>
                <a:gd name="T87" fmla="*/ 254 h 3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 h="344">
                  <a:moveTo>
                    <a:pt x="85" y="254"/>
                  </a:moveTo>
                  <a:lnTo>
                    <a:pt x="85" y="225"/>
                  </a:lnTo>
                  <a:lnTo>
                    <a:pt x="100" y="210"/>
                  </a:lnTo>
                  <a:lnTo>
                    <a:pt x="114" y="180"/>
                  </a:lnTo>
                  <a:lnTo>
                    <a:pt x="57" y="150"/>
                  </a:lnTo>
                  <a:lnTo>
                    <a:pt x="42" y="150"/>
                  </a:lnTo>
                  <a:lnTo>
                    <a:pt x="28" y="135"/>
                  </a:lnTo>
                  <a:lnTo>
                    <a:pt x="14" y="135"/>
                  </a:lnTo>
                  <a:lnTo>
                    <a:pt x="0" y="120"/>
                  </a:lnTo>
                  <a:lnTo>
                    <a:pt x="0" y="90"/>
                  </a:lnTo>
                  <a:lnTo>
                    <a:pt x="14" y="60"/>
                  </a:lnTo>
                  <a:lnTo>
                    <a:pt x="28" y="45"/>
                  </a:lnTo>
                  <a:lnTo>
                    <a:pt x="57" y="15"/>
                  </a:lnTo>
                  <a:lnTo>
                    <a:pt x="85" y="0"/>
                  </a:lnTo>
                  <a:lnTo>
                    <a:pt x="114" y="0"/>
                  </a:lnTo>
                  <a:lnTo>
                    <a:pt x="142" y="0"/>
                  </a:lnTo>
                  <a:lnTo>
                    <a:pt x="171" y="15"/>
                  </a:lnTo>
                  <a:lnTo>
                    <a:pt x="185" y="30"/>
                  </a:lnTo>
                  <a:lnTo>
                    <a:pt x="185" y="45"/>
                  </a:lnTo>
                  <a:lnTo>
                    <a:pt x="185" y="60"/>
                  </a:lnTo>
                  <a:lnTo>
                    <a:pt x="171" y="75"/>
                  </a:lnTo>
                  <a:lnTo>
                    <a:pt x="228" y="105"/>
                  </a:lnTo>
                  <a:lnTo>
                    <a:pt x="243" y="105"/>
                  </a:lnTo>
                  <a:lnTo>
                    <a:pt x="271" y="105"/>
                  </a:lnTo>
                  <a:lnTo>
                    <a:pt x="300" y="105"/>
                  </a:lnTo>
                  <a:lnTo>
                    <a:pt x="328" y="120"/>
                  </a:lnTo>
                  <a:lnTo>
                    <a:pt x="343" y="135"/>
                  </a:lnTo>
                  <a:lnTo>
                    <a:pt x="357" y="165"/>
                  </a:lnTo>
                  <a:lnTo>
                    <a:pt x="357" y="180"/>
                  </a:lnTo>
                  <a:lnTo>
                    <a:pt x="357" y="225"/>
                  </a:lnTo>
                  <a:lnTo>
                    <a:pt x="343" y="254"/>
                  </a:lnTo>
                  <a:lnTo>
                    <a:pt x="343" y="269"/>
                  </a:lnTo>
                  <a:lnTo>
                    <a:pt x="343" y="284"/>
                  </a:lnTo>
                  <a:lnTo>
                    <a:pt x="314" y="299"/>
                  </a:lnTo>
                  <a:lnTo>
                    <a:pt x="271" y="314"/>
                  </a:lnTo>
                  <a:lnTo>
                    <a:pt x="228" y="344"/>
                  </a:lnTo>
                  <a:lnTo>
                    <a:pt x="185" y="344"/>
                  </a:lnTo>
                  <a:lnTo>
                    <a:pt x="171" y="329"/>
                  </a:lnTo>
                  <a:lnTo>
                    <a:pt x="157" y="329"/>
                  </a:lnTo>
                  <a:lnTo>
                    <a:pt x="128" y="314"/>
                  </a:lnTo>
                  <a:lnTo>
                    <a:pt x="114" y="299"/>
                  </a:lnTo>
                  <a:lnTo>
                    <a:pt x="100" y="284"/>
                  </a:lnTo>
                  <a:lnTo>
                    <a:pt x="85" y="269"/>
                  </a:lnTo>
                  <a:lnTo>
                    <a:pt x="85" y="254"/>
                  </a:lnTo>
                  <a:close/>
                </a:path>
              </a:pathLst>
            </a:custGeom>
            <a:solidFill>
              <a:srgbClr val="FFFF00"/>
            </a:solidFill>
            <a:ln w="0">
              <a:solidFill>
                <a:srgbClr val="000000"/>
              </a:solidFill>
              <a:prstDash val="solid"/>
              <a:round/>
              <a:headEnd/>
              <a:tailEnd/>
            </a:ln>
          </p:spPr>
          <p:txBody>
            <a:bodyPr/>
            <a:lstStyle/>
            <a:p>
              <a:endParaRPr lang="ar-EG"/>
            </a:p>
          </p:txBody>
        </p:sp>
        <p:sp>
          <p:nvSpPr>
            <p:cNvPr id="26640" name="Freeform 17">
              <a:extLst>
                <a:ext uri="{FF2B5EF4-FFF2-40B4-BE49-F238E27FC236}">
                  <a16:creationId xmlns="" xmlns:a16="http://schemas.microsoft.com/office/drawing/2014/main" id="{9A3A4B14-6607-429A-A4FD-5DAF0111D66A}"/>
                </a:ext>
              </a:extLst>
            </p:cNvPr>
            <p:cNvSpPr>
              <a:spLocks/>
            </p:cNvSpPr>
            <p:nvPr/>
          </p:nvSpPr>
          <p:spPr bwMode="auto">
            <a:xfrm>
              <a:off x="1401" y="613"/>
              <a:ext cx="85" cy="30"/>
            </a:xfrm>
            <a:custGeom>
              <a:avLst/>
              <a:gdLst>
                <a:gd name="T0" fmla="*/ 0 w 85"/>
                <a:gd name="T1" fmla="*/ 30 h 30"/>
                <a:gd name="T2" fmla="*/ 28 w 85"/>
                <a:gd name="T3" fmla="*/ 30 h 30"/>
                <a:gd name="T4" fmla="*/ 57 w 85"/>
                <a:gd name="T5" fmla="*/ 15 h 30"/>
                <a:gd name="T6" fmla="*/ 85 w 85"/>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 h="30">
                  <a:moveTo>
                    <a:pt x="0" y="30"/>
                  </a:moveTo>
                  <a:lnTo>
                    <a:pt x="28" y="30"/>
                  </a:lnTo>
                  <a:lnTo>
                    <a:pt x="57" y="15"/>
                  </a:lnTo>
                  <a:lnTo>
                    <a:pt x="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41" name="Freeform 18">
              <a:extLst>
                <a:ext uri="{FF2B5EF4-FFF2-40B4-BE49-F238E27FC236}">
                  <a16:creationId xmlns="" xmlns:a16="http://schemas.microsoft.com/office/drawing/2014/main" id="{42C403C0-3C2E-4B31-9C7E-B00C1F1F71F2}"/>
                </a:ext>
              </a:extLst>
            </p:cNvPr>
            <p:cNvSpPr>
              <a:spLocks/>
            </p:cNvSpPr>
            <p:nvPr/>
          </p:nvSpPr>
          <p:spPr bwMode="auto">
            <a:xfrm>
              <a:off x="1444" y="598"/>
              <a:ext cx="171" cy="134"/>
            </a:xfrm>
            <a:custGeom>
              <a:avLst/>
              <a:gdLst>
                <a:gd name="T0" fmla="*/ 0 w 171"/>
                <a:gd name="T1" fmla="*/ 75 h 134"/>
                <a:gd name="T2" fmla="*/ 42 w 171"/>
                <a:gd name="T3" fmla="*/ 134 h 134"/>
                <a:gd name="T4" fmla="*/ 71 w 171"/>
                <a:gd name="T5" fmla="*/ 134 h 134"/>
                <a:gd name="T6" fmla="*/ 100 w 171"/>
                <a:gd name="T7" fmla="*/ 134 h 134"/>
                <a:gd name="T8" fmla="*/ 128 w 171"/>
                <a:gd name="T9" fmla="*/ 134 h 134"/>
                <a:gd name="T10" fmla="*/ 157 w 171"/>
                <a:gd name="T11" fmla="*/ 120 h 134"/>
                <a:gd name="T12" fmla="*/ 157 w 171"/>
                <a:gd name="T13" fmla="*/ 90 h 134"/>
                <a:gd name="T14" fmla="*/ 171 w 171"/>
                <a:gd name="T15" fmla="*/ 60 h 134"/>
                <a:gd name="T16" fmla="*/ 171 w 171"/>
                <a:gd name="T17" fmla="*/ 60 h 134"/>
                <a:gd name="T18" fmla="*/ 157 w 171"/>
                <a:gd name="T19" fmla="*/ 30 h 134"/>
                <a:gd name="T20" fmla="*/ 128 w 171"/>
                <a:gd name="T21" fmla="*/ 0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 h="134">
                  <a:moveTo>
                    <a:pt x="0" y="75"/>
                  </a:moveTo>
                  <a:lnTo>
                    <a:pt x="42" y="134"/>
                  </a:lnTo>
                  <a:lnTo>
                    <a:pt x="71" y="134"/>
                  </a:lnTo>
                  <a:lnTo>
                    <a:pt x="100" y="134"/>
                  </a:lnTo>
                  <a:lnTo>
                    <a:pt x="128" y="134"/>
                  </a:lnTo>
                  <a:lnTo>
                    <a:pt x="157" y="120"/>
                  </a:lnTo>
                  <a:lnTo>
                    <a:pt x="157" y="90"/>
                  </a:lnTo>
                  <a:lnTo>
                    <a:pt x="171" y="60"/>
                  </a:lnTo>
                  <a:lnTo>
                    <a:pt x="157" y="30"/>
                  </a:lnTo>
                  <a:lnTo>
                    <a:pt x="1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42" name="Freeform 19">
              <a:extLst>
                <a:ext uri="{FF2B5EF4-FFF2-40B4-BE49-F238E27FC236}">
                  <a16:creationId xmlns="" xmlns:a16="http://schemas.microsoft.com/office/drawing/2014/main" id="{72F78EF9-865D-46F4-A3BE-17ACBA1B00DC}"/>
                </a:ext>
              </a:extLst>
            </p:cNvPr>
            <p:cNvSpPr>
              <a:spLocks/>
            </p:cNvSpPr>
            <p:nvPr/>
          </p:nvSpPr>
          <p:spPr bwMode="auto">
            <a:xfrm>
              <a:off x="1687" y="299"/>
              <a:ext cx="514" cy="583"/>
            </a:xfrm>
            <a:custGeom>
              <a:avLst/>
              <a:gdLst>
                <a:gd name="T0" fmla="*/ 0 w 514"/>
                <a:gd name="T1" fmla="*/ 583 h 583"/>
                <a:gd name="T2" fmla="*/ 171 w 514"/>
                <a:gd name="T3" fmla="*/ 389 h 583"/>
                <a:gd name="T4" fmla="*/ 114 w 514"/>
                <a:gd name="T5" fmla="*/ 359 h 583"/>
                <a:gd name="T6" fmla="*/ 142 w 514"/>
                <a:gd name="T7" fmla="*/ 314 h 583"/>
                <a:gd name="T8" fmla="*/ 185 w 514"/>
                <a:gd name="T9" fmla="*/ 314 h 583"/>
                <a:gd name="T10" fmla="*/ 228 w 514"/>
                <a:gd name="T11" fmla="*/ 269 h 583"/>
                <a:gd name="T12" fmla="*/ 371 w 514"/>
                <a:gd name="T13" fmla="*/ 90 h 583"/>
                <a:gd name="T14" fmla="*/ 371 w 514"/>
                <a:gd name="T15" fmla="*/ 60 h 583"/>
                <a:gd name="T16" fmla="*/ 428 w 514"/>
                <a:gd name="T17" fmla="*/ 0 h 583"/>
                <a:gd name="T18" fmla="*/ 514 w 514"/>
                <a:gd name="T19" fmla="*/ 60 h 583"/>
                <a:gd name="T20" fmla="*/ 471 w 514"/>
                <a:gd name="T21" fmla="*/ 120 h 583"/>
                <a:gd name="T22" fmla="*/ 457 w 514"/>
                <a:gd name="T23" fmla="*/ 134 h 583"/>
                <a:gd name="T24" fmla="*/ 371 w 514"/>
                <a:gd name="T25" fmla="*/ 254 h 583"/>
                <a:gd name="T26" fmla="*/ 328 w 514"/>
                <a:gd name="T27" fmla="*/ 359 h 583"/>
                <a:gd name="T28" fmla="*/ 314 w 514"/>
                <a:gd name="T29" fmla="*/ 389 h 583"/>
                <a:gd name="T30" fmla="*/ 343 w 514"/>
                <a:gd name="T31" fmla="*/ 419 h 583"/>
                <a:gd name="T32" fmla="*/ 300 w 514"/>
                <a:gd name="T33" fmla="*/ 448 h 583"/>
                <a:gd name="T34" fmla="*/ 200 w 514"/>
                <a:gd name="T35" fmla="*/ 419 h 583"/>
                <a:gd name="T36" fmla="*/ 0 w 514"/>
                <a:gd name="T37" fmla="*/ 583 h 5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14" h="583">
                  <a:moveTo>
                    <a:pt x="0" y="583"/>
                  </a:moveTo>
                  <a:lnTo>
                    <a:pt x="171" y="389"/>
                  </a:lnTo>
                  <a:lnTo>
                    <a:pt x="114" y="359"/>
                  </a:lnTo>
                  <a:lnTo>
                    <a:pt x="142" y="314"/>
                  </a:lnTo>
                  <a:lnTo>
                    <a:pt x="185" y="314"/>
                  </a:lnTo>
                  <a:lnTo>
                    <a:pt x="228" y="269"/>
                  </a:lnTo>
                  <a:lnTo>
                    <a:pt x="371" y="90"/>
                  </a:lnTo>
                  <a:lnTo>
                    <a:pt x="371" y="60"/>
                  </a:lnTo>
                  <a:lnTo>
                    <a:pt x="428" y="0"/>
                  </a:lnTo>
                  <a:lnTo>
                    <a:pt x="514" y="60"/>
                  </a:lnTo>
                  <a:lnTo>
                    <a:pt x="471" y="120"/>
                  </a:lnTo>
                  <a:lnTo>
                    <a:pt x="457" y="134"/>
                  </a:lnTo>
                  <a:lnTo>
                    <a:pt x="371" y="254"/>
                  </a:lnTo>
                  <a:lnTo>
                    <a:pt x="328" y="359"/>
                  </a:lnTo>
                  <a:lnTo>
                    <a:pt x="314" y="389"/>
                  </a:lnTo>
                  <a:lnTo>
                    <a:pt x="343" y="419"/>
                  </a:lnTo>
                  <a:lnTo>
                    <a:pt x="300" y="448"/>
                  </a:lnTo>
                  <a:lnTo>
                    <a:pt x="200" y="419"/>
                  </a:lnTo>
                  <a:lnTo>
                    <a:pt x="0" y="583"/>
                  </a:lnTo>
                  <a:close/>
                </a:path>
              </a:pathLst>
            </a:custGeom>
            <a:solidFill>
              <a:srgbClr val="000000"/>
            </a:solidFill>
            <a:ln w="0">
              <a:solidFill>
                <a:srgbClr val="000000"/>
              </a:solidFill>
              <a:prstDash val="solid"/>
              <a:round/>
              <a:headEnd/>
              <a:tailEnd/>
            </a:ln>
          </p:spPr>
          <p:txBody>
            <a:bodyPr/>
            <a:lstStyle/>
            <a:p>
              <a:endParaRPr lang="ar-EG"/>
            </a:p>
          </p:txBody>
        </p:sp>
        <p:sp>
          <p:nvSpPr>
            <p:cNvPr id="26643" name="Freeform 20">
              <a:extLst>
                <a:ext uri="{FF2B5EF4-FFF2-40B4-BE49-F238E27FC236}">
                  <a16:creationId xmlns="" xmlns:a16="http://schemas.microsoft.com/office/drawing/2014/main" id="{57C80BC0-D90C-4039-8234-2F857B497167}"/>
                </a:ext>
              </a:extLst>
            </p:cNvPr>
            <p:cNvSpPr>
              <a:spLocks/>
            </p:cNvSpPr>
            <p:nvPr/>
          </p:nvSpPr>
          <p:spPr bwMode="auto">
            <a:xfrm>
              <a:off x="472" y="508"/>
              <a:ext cx="2515" cy="2287"/>
            </a:xfrm>
            <a:custGeom>
              <a:avLst/>
              <a:gdLst>
                <a:gd name="T0" fmla="*/ 957 w 2515"/>
                <a:gd name="T1" fmla="*/ 239 h 2287"/>
                <a:gd name="T2" fmla="*/ 957 w 2515"/>
                <a:gd name="T3" fmla="*/ 254 h 2287"/>
                <a:gd name="T4" fmla="*/ 972 w 2515"/>
                <a:gd name="T5" fmla="*/ 269 h 2287"/>
                <a:gd name="T6" fmla="*/ 986 w 2515"/>
                <a:gd name="T7" fmla="*/ 284 h 2287"/>
                <a:gd name="T8" fmla="*/ 1000 w 2515"/>
                <a:gd name="T9" fmla="*/ 299 h 2287"/>
                <a:gd name="T10" fmla="*/ 1029 w 2515"/>
                <a:gd name="T11" fmla="*/ 314 h 2287"/>
                <a:gd name="T12" fmla="*/ 1057 w 2515"/>
                <a:gd name="T13" fmla="*/ 329 h 2287"/>
                <a:gd name="T14" fmla="*/ 1100 w 2515"/>
                <a:gd name="T15" fmla="*/ 329 h 2287"/>
                <a:gd name="T16" fmla="*/ 1143 w 2515"/>
                <a:gd name="T17" fmla="*/ 299 h 2287"/>
                <a:gd name="T18" fmla="*/ 1215 w 2515"/>
                <a:gd name="T19" fmla="*/ 374 h 2287"/>
                <a:gd name="T20" fmla="*/ 1415 w 2515"/>
                <a:gd name="T21" fmla="*/ 210 h 2287"/>
                <a:gd name="T22" fmla="*/ 1515 w 2515"/>
                <a:gd name="T23" fmla="*/ 239 h 2287"/>
                <a:gd name="T24" fmla="*/ 1558 w 2515"/>
                <a:gd name="T25" fmla="*/ 210 h 2287"/>
                <a:gd name="T26" fmla="*/ 1529 w 2515"/>
                <a:gd name="T27" fmla="*/ 180 h 2287"/>
                <a:gd name="T28" fmla="*/ 1529 w 2515"/>
                <a:gd name="T29" fmla="*/ 165 h 2287"/>
                <a:gd name="T30" fmla="*/ 1543 w 2515"/>
                <a:gd name="T31" fmla="*/ 135 h 2287"/>
                <a:gd name="T32" fmla="*/ 2301 w 2515"/>
                <a:gd name="T33" fmla="*/ 0 h 2287"/>
                <a:gd name="T34" fmla="*/ 2515 w 2515"/>
                <a:gd name="T35" fmla="*/ 1555 h 2287"/>
                <a:gd name="T36" fmla="*/ 2515 w 2515"/>
                <a:gd name="T37" fmla="*/ 1585 h 2287"/>
                <a:gd name="T38" fmla="*/ 2515 w 2515"/>
                <a:gd name="T39" fmla="*/ 1615 h 2287"/>
                <a:gd name="T40" fmla="*/ 2487 w 2515"/>
                <a:gd name="T41" fmla="*/ 1659 h 2287"/>
                <a:gd name="T42" fmla="*/ 2158 w 2515"/>
                <a:gd name="T43" fmla="*/ 1899 h 2287"/>
                <a:gd name="T44" fmla="*/ 2072 w 2515"/>
                <a:gd name="T45" fmla="*/ 1958 h 2287"/>
                <a:gd name="T46" fmla="*/ 1972 w 2515"/>
                <a:gd name="T47" fmla="*/ 2018 h 2287"/>
                <a:gd name="T48" fmla="*/ 357 w 2515"/>
                <a:gd name="T49" fmla="*/ 2287 h 2287"/>
                <a:gd name="T50" fmla="*/ 300 w 2515"/>
                <a:gd name="T51" fmla="*/ 2183 h 2287"/>
                <a:gd name="T52" fmla="*/ 271 w 2515"/>
                <a:gd name="T53" fmla="*/ 2153 h 2287"/>
                <a:gd name="T54" fmla="*/ 214 w 2515"/>
                <a:gd name="T55" fmla="*/ 2033 h 2287"/>
                <a:gd name="T56" fmla="*/ 0 w 2515"/>
                <a:gd name="T57" fmla="*/ 404 h 2287"/>
                <a:gd name="T58" fmla="*/ 957 w 2515"/>
                <a:gd name="T59" fmla="*/ 239 h 2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15" h="2287">
                  <a:moveTo>
                    <a:pt x="957" y="239"/>
                  </a:moveTo>
                  <a:lnTo>
                    <a:pt x="957" y="254"/>
                  </a:lnTo>
                  <a:lnTo>
                    <a:pt x="972" y="269"/>
                  </a:lnTo>
                  <a:lnTo>
                    <a:pt x="986" y="284"/>
                  </a:lnTo>
                  <a:lnTo>
                    <a:pt x="1000" y="299"/>
                  </a:lnTo>
                  <a:lnTo>
                    <a:pt x="1029" y="314"/>
                  </a:lnTo>
                  <a:lnTo>
                    <a:pt x="1057" y="329"/>
                  </a:lnTo>
                  <a:lnTo>
                    <a:pt x="1100" y="329"/>
                  </a:lnTo>
                  <a:lnTo>
                    <a:pt x="1143" y="299"/>
                  </a:lnTo>
                  <a:lnTo>
                    <a:pt x="1215" y="374"/>
                  </a:lnTo>
                  <a:lnTo>
                    <a:pt x="1415" y="210"/>
                  </a:lnTo>
                  <a:lnTo>
                    <a:pt x="1515" y="239"/>
                  </a:lnTo>
                  <a:lnTo>
                    <a:pt x="1558" y="210"/>
                  </a:lnTo>
                  <a:lnTo>
                    <a:pt x="1529" y="180"/>
                  </a:lnTo>
                  <a:lnTo>
                    <a:pt x="1529" y="165"/>
                  </a:lnTo>
                  <a:lnTo>
                    <a:pt x="1543" y="135"/>
                  </a:lnTo>
                  <a:lnTo>
                    <a:pt x="2301" y="0"/>
                  </a:lnTo>
                  <a:lnTo>
                    <a:pt x="2515" y="1555"/>
                  </a:lnTo>
                  <a:lnTo>
                    <a:pt x="2515" y="1585"/>
                  </a:lnTo>
                  <a:lnTo>
                    <a:pt x="2515" y="1615"/>
                  </a:lnTo>
                  <a:lnTo>
                    <a:pt x="2487" y="1659"/>
                  </a:lnTo>
                  <a:lnTo>
                    <a:pt x="2158" y="1899"/>
                  </a:lnTo>
                  <a:lnTo>
                    <a:pt x="2072" y="1958"/>
                  </a:lnTo>
                  <a:lnTo>
                    <a:pt x="1972" y="2018"/>
                  </a:lnTo>
                  <a:lnTo>
                    <a:pt x="357" y="2287"/>
                  </a:lnTo>
                  <a:lnTo>
                    <a:pt x="300" y="2183"/>
                  </a:lnTo>
                  <a:lnTo>
                    <a:pt x="271" y="2153"/>
                  </a:lnTo>
                  <a:lnTo>
                    <a:pt x="214" y="2033"/>
                  </a:lnTo>
                  <a:lnTo>
                    <a:pt x="0" y="404"/>
                  </a:lnTo>
                  <a:lnTo>
                    <a:pt x="957" y="239"/>
                  </a:lnTo>
                  <a:close/>
                </a:path>
              </a:pathLst>
            </a:custGeom>
            <a:solidFill>
              <a:srgbClr val="FFFFFF"/>
            </a:solidFill>
            <a:ln w="0">
              <a:solidFill>
                <a:srgbClr val="000000"/>
              </a:solidFill>
              <a:prstDash val="solid"/>
              <a:round/>
              <a:headEnd/>
              <a:tailEnd/>
            </a:ln>
          </p:spPr>
          <p:txBody>
            <a:bodyPr/>
            <a:lstStyle/>
            <a:p>
              <a:endParaRPr lang="ar-EG"/>
            </a:p>
          </p:txBody>
        </p:sp>
        <p:sp>
          <p:nvSpPr>
            <p:cNvPr id="26644" name="Freeform 21">
              <a:extLst>
                <a:ext uri="{FF2B5EF4-FFF2-40B4-BE49-F238E27FC236}">
                  <a16:creationId xmlns="" xmlns:a16="http://schemas.microsoft.com/office/drawing/2014/main" id="{ED86AFD2-6157-47C2-8F5A-5A24BD039898}"/>
                </a:ext>
              </a:extLst>
            </p:cNvPr>
            <p:cNvSpPr>
              <a:spLocks/>
            </p:cNvSpPr>
            <p:nvPr/>
          </p:nvSpPr>
          <p:spPr bwMode="auto">
            <a:xfrm>
              <a:off x="1658" y="673"/>
              <a:ext cx="200" cy="209"/>
            </a:xfrm>
            <a:custGeom>
              <a:avLst/>
              <a:gdLst>
                <a:gd name="T0" fmla="*/ 186 w 200"/>
                <a:gd name="T1" fmla="*/ 0 h 209"/>
                <a:gd name="T2" fmla="*/ 200 w 200"/>
                <a:gd name="T3" fmla="*/ 15 h 209"/>
                <a:gd name="T4" fmla="*/ 29 w 200"/>
                <a:gd name="T5" fmla="*/ 209 h 209"/>
                <a:gd name="T6" fmla="*/ 0 w 200"/>
                <a:gd name="T7" fmla="*/ 119 h 209"/>
                <a:gd name="T8" fmla="*/ 29 w 200"/>
                <a:gd name="T9" fmla="*/ 104 h 209"/>
                <a:gd name="T10" fmla="*/ 29 w 200"/>
                <a:gd name="T11" fmla="*/ 89 h 209"/>
                <a:gd name="T12" fmla="*/ 43 w 200"/>
                <a:gd name="T13" fmla="*/ 74 h 209"/>
                <a:gd name="T14" fmla="*/ 43 w 200"/>
                <a:gd name="T15" fmla="*/ 45 h 209"/>
                <a:gd name="T16" fmla="*/ 43 w 200"/>
                <a:gd name="T17" fmla="*/ 30 h 209"/>
                <a:gd name="T18" fmla="*/ 186 w 200"/>
                <a:gd name="T19" fmla="*/ 0 h 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0" h="209">
                  <a:moveTo>
                    <a:pt x="186" y="0"/>
                  </a:moveTo>
                  <a:lnTo>
                    <a:pt x="200" y="15"/>
                  </a:lnTo>
                  <a:lnTo>
                    <a:pt x="29" y="209"/>
                  </a:lnTo>
                  <a:lnTo>
                    <a:pt x="0" y="119"/>
                  </a:lnTo>
                  <a:lnTo>
                    <a:pt x="29" y="104"/>
                  </a:lnTo>
                  <a:lnTo>
                    <a:pt x="29" y="89"/>
                  </a:lnTo>
                  <a:lnTo>
                    <a:pt x="43" y="74"/>
                  </a:lnTo>
                  <a:lnTo>
                    <a:pt x="43" y="45"/>
                  </a:lnTo>
                  <a:lnTo>
                    <a:pt x="43" y="30"/>
                  </a:lnTo>
                  <a:lnTo>
                    <a:pt x="186" y="0"/>
                  </a:lnTo>
                  <a:close/>
                </a:path>
              </a:pathLst>
            </a:custGeom>
            <a:solidFill>
              <a:srgbClr val="FFFFFF"/>
            </a:solidFill>
            <a:ln w="0">
              <a:solidFill>
                <a:srgbClr val="000000"/>
              </a:solidFill>
              <a:prstDash val="solid"/>
              <a:round/>
              <a:headEnd/>
              <a:tailEnd/>
            </a:ln>
          </p:spPr>
          <p:txBody>
            <a:bodyPr/>
            <a:lstStyle/>
            <a:p>
              <a:endParaRPr lang="ar-EG"/>
            </a:p>
          </p:txBody>
        </p:sp>
        <p:sp>
          <p:nvSpPr>
            <p:cNvPr id="26645" name="Freeform 22">
              <a:extLst>
                <a:ext uri="{FF2B5EF4-FFF2-40B4-BE49-F238E27FC236}">
                  <a16:creationId xmlns="" xmlns:a16="http://schemas.microsoft.com/office/drawing/2014/main" id="{41AA666D-6707-4B1A-8FF6-79F5940139BE}"/>
                </a:ext>
              </a:extLst>
            </p:cNvPr>
            <p:cNvSpPr>
              <a:spLocks/>
            </p:cNvSpPr>
            <p:nvPr/>
          </p:nvSpPr>
          <p:spPr bwMode="auto">
            <a:xfrm>
              <a:off x="2630" y="2093"/>
              <a:ext cx="329" cy="314"/>
            </a:xfrm>
            <a:custGeom>
              <a:avLst/>
              <a:gdLst>
                <a:gd name="T0" fmla="*/ 0 w 329"/>
                <a:gd name="T1" fmla="*/ 314 h 314"/>
                <a:gd name="T2" fmla="*/ 171 w 329"/>
                <a:gd name="T3" fmla="*/ 89 h 314"/>
                <a:gd name="T4" fmla="*/ 200 w 329"/>
                <a:gd name="T5" fmla="*/ 30 h 314"/>
                <a:gd name="T6" fmla="*/ 214 w 329"/>
                <a:gd name="T7" fmla="*/ 0 h 314"/>
                <a:gd name="T8" fmla="*/ 271 w 329"/>
                <a:gd name="T9" fmla="*/ 60 h 314"/>
                <a:gd name="T10" fmla="*/ 329 w 329"/>
                <a:gd name="T11" fmla="*/ 74 h 314"/>
                <a:gd name="T12" fmla="*/ 0 w 329"/>
                <a:gd name="T13" fmla="*/ 314 h 3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 h="314">
                  <a:moveTo>
                    <a:pt x="0" y="314"/>
                  </a:moveTo>
                  <a:lnTo>
                    <a:pt x="171" y="89"/>
                  </a:lnTo>
                  <a:lnTo>
                    <a:pt x="200" y="30"/>
                  </a:lnTo>
                  <a:lnTo>
                    <a:pt x="214" y="0"/>
                  </a:lnTo>
                  <a:lnTo>
                    <a:pt x="271" y="60"/>
                  </a:lnTo>
                  <a:lnTo>
                    <a:pt x="329" y="74"/>
                  </a:lnTo>
                  <a:lnTo>
                    <a:pt x="0" y="314"/>
                  </a:lnTo>
                  <a:close/>
                </a:path>
              </a:pathLst>
            </a:custGeom>
            <a:solidFill>
              <a:srgbClr val="C0C0C0"/>
            </a:solidFill>
            <a:ln w="0">
              <a:solidFill>
                <a:srgbClr val="000000"/>
              </a:solidFill>
              <a:prstDash val="solid"/>
              <a:round/>
              <a:headEnd/>
              <a:tailEnd/>
            </a:ln>
          </p:spPr>
          <p:txBody>
            <a:bodyPr/>
            <a:lstStyle/>
            <a:p>
              <a:endParaRPr lang="ar-EG"/>
            </a:p>
          </p:txBody>
        </p:sp>
        <p:sp>
          <p:nvSpPr>
            <p:cNvPr id="26646" name="Freeform 23">
              <a:extLst>
                <a:ext uri="{FF2B5EF4-FFF2-40B4-BE49-F238E27FC236}">
                  <a16:creationId xmlns="" xmlns:a16="http://schemas.microsoft.com/office/drawing/2014/main" id="{77D9A891-D1F7-42E1-AEC5-87E479BEBB8A}"/>
                </a:ext>
              </a:extLst>
            </p:cNvPr>
            <p:cNvSpPr>
              <a:spLocks/>
            </p:cNvSpPr>
            <p:nvPr/>
          </p:nvSpPr>
          <p:spPr bwMode="auto">
            <a:xfrm>
              <a:off x="1615" y="792"/>
              <a:ext cx="72" cy="105"/>
            </a:xfrm>
            <a:custGeom>
              <a:avLst/>
              <a:gdLst>
                <a:gd name="T0" fmla="*/ 0 w 72"/>
                <a:gd name="T1" fmla="*/ 30 h 105"/>
                <a:gd name="T2" fmla="*/ 43 w 72"/>
                <a:gd name="T3" fmla="*/ 0 h 105"/>
                <a:gd name="T4" fmla="*/ 72 w 72"/>
                <a:gd name="T5" fmla="*/ 105 h 105"/>
                <a:gd name="T6" fmla="*/ 0 w 72"/>
                <a:gd name="T7" fmla="*/ 3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05">
                  <a:moveTo>
                    <a:pt x="0" y="30"/>
                  </a:moveTo>
                  <a:lnTo>
                    <a:pt x="43" y="0"/>
                  </a:lnTo>
                  <a:lnTo>
                    <a:pt x="72" y="105"/>
                  </a:lnTo>
                  <a:lnTo>
                    <a:pt x="0" y="30"/>
                  </a:lnTo>
                  <a:close/>
                </a:path>
              </a:pathLst>
            </a:custGeom>
            <a:solidFill>
              <a:srgbClr val="FFFF00"/>
            </a:solidFill>
            <a:ln w="0">
              <a:solidFill>
                <a:srgbClr val="000000"/>
              </a:solidFill>
              <a:prstDash val="solid"/>
              <a:round/>
              <a:headEnd/>
              <a:tailEnd/>
            </a:ln>
          </p:spPr>
          <p:txBody>
            <a:bodyPr/>
            <a:lstStyle/>
            <a:p>
              <a:endParaRPr lang="ar-EG"/>
            </a:p>
          </p:txBody>
        </p:sp>
        <p:sp>
          <p:nvSpPr>
            <p:cNvPr id="26647" name="Freeform 24">
              <a:extLst>
                <a:ext uri="{FF2B5EF4-FFF2-40B4-BE49-F238E27FC236}">
                  <a16:creationId xmlns="" xmlns:a16="http://schemas.microsoft.com/office/drawing/2014/main" id="{E5609FA2-47B7-41F6-B229-8126668BB4C3}"/>
                </a:ext>
              </a:extLst>
            </p:cNvPr>
            <p:cNvSpPr>
              <a:spLocks/>
            </p:cNvSpPr>
            <p:nvPr/>
          </p:nvSpPr>
          <p:spPr bwMode="auto">
            <a:xfrm>
              <a:off x="129" y="149"/>
              <a:ext cx="143" cy="853"/>
            </a:xfrm>
            <a:custGeom>
              <a:avLst/>
              <a:gdLst>
                <a:gd name="T0" fmla="*/ 143 w 143"/>
                <a:gd name="T1" fmla="*/ 0 h 853"/>
                <a:gd name="T2" fmla="*/ 143 w 143"/>
                <a:gd name="T3" fmla="*/ 150 h 853"/>
                <a:gd name="T4" fmla="*/ 114 w 143"/>
                <a:gd name="T5" fmla="*/ 165 h 853"/>
                <a:gd name="T6" fmla="*/ 100 w 143"/>
                <a:gd name="T7" fmla="*/ 210 h 853"/>
                <a:gd name="T8" fmla="*/ 71 w 143"/>
                <a:gd name="T9" fmla="*/ 299 h 853"/>
                <a:gd name="T10" fmla="*/ 57 w 143"/>
                <a:gd name="T11" fmla="*/ 419 h 853"/>
                <a:gd name="T12" fmla="*/ 0 w 143"/>
                <a:gd name="T13" fmla="*/ 853 h 8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3" h="853">
                  <a:moveTo>
                    <a:pt x="143" y="0"/>
                  </a:moveTo>
                  <a:lnTo>
                    <a:pt x="143" y="150"/>
                  </a:lnTo>
                  <a:lnTo>
                    <a:pt x="114" y="165"/>
                  </a:lnTo>
                  <a:lnTo>
                    <a:pt x="100" y="210"/>
                  </a:lnTo>
                  <a:lnTo>
                    <a:pt x="71" y="299"/>
                  </a:lnTo>
                  <a:lnTo>
                    <a:pt x="57" y="419"/>
                  </a:lnTo>
                  <a:lnTo>
                    <a:pt x="0" y="8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48" name="Freeform 25">
              <a:extLst>
                <a:ext uri="{FF2B5EF4-FFF2-40B4-BE49-F238E27FC236}">
                  <a16:creationId xmlns="" xmlns:a16="http://schemas.microsoft.com/office/drawing/2014/main" id="{C7DCBCF1-3D2B-40E9-AFF8-401BF72EDF4A}"/>
                </a:ext>
              </a:extLst>
            </p:cNvPr>
            <p:cNvSpPr>
              <a:spLocks/>
            </p:cNvSpPr>
            <p:nvPr/>
          </p:nvSpPr>
          <p:spPr bwMode="auto">
            <a:xfrm>
              <a:off x="172" y="209"/>
              <a:ext cx="171" cy="3797"/>
            </a:xfrm>
            <a:custGeom>
              <a:avLst/>
              <a:gdLst>
                <a:gd name="T0" fmla="*/ 171 w 171"/>
                <a:gd name="T1" fmla="*/ 0 h 3797"/>
                <a:gd name="T2" fmla="*/ 157 w 171"/>
                <a:gd name="T3" fmla="*/ 344 h 3797"/>
                <a:gd name="T4" fmla="*/ 157 w 171"/>
                <a:gd name="T5" fmla="*/ 374 h 3797"/>
                <a:gd name="T6" fmla="*/ 128 w 171"/>
                <a:gd name="T7" fmla="*/ 404 h 3797"/>
                <a:gd name="T8" fmla="*/ 85 w 171"/>
                <a:gd name="T9" fmla="*/ 404 h 3797"/>
                <a:gd name="T10" fmla="*/ 71 w 171"/>
                <a:gd name="T11" fmla="*/ 419 h 3797"/>
                <a:gd name="T12" fmla="*/ 57 w 171"/>
                <a:gd name="T13" fmla="*/ 479 h 3797"/>
                <a:gd name="T14" fmla="*/ 14 w 171"/>
                <a:gd name="T15" fmla="*/ 1316 h 3797"/>
                <a:gd name="T16" fmla="*/ 0 w 171"/>
                <a:gd name="T17" fmla="*/ 2586 h 3797"/>
                <a:gd name="T18" fmla="*/ 14 w 171"/>
                <a:gd name="T19" fmla="*/ 3319 h 3797"/>
                <a:gd name="T20" fmla="*/ 42 w 171"/>
                <a:gd name="T21" fmla="*/ 3797 h 37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 h="3797">
                  <a:moveTo>
                    <a:pt x="171" y="0"/>
                  </a:moveTo>
                  <a:lnTo>
                    <a:pt x="157" y="344"/>
                  </a:lnTo>
                  <a:lnTo>
                    <a:pt x="157" y="374"/>
                  </a:lnTo>
                  <a:lnTo>
                    <a:pt x="128" y="404"/>
                  </a:lnTo>
                  <a:lnTo>
                    <a:pt x="85" y="404"/>
                  </a:lnTo>
                  <a:lnTo>
                    <a:pt x="71" y="419"/>
                  </a:lnTo>
                  <a:lnTo>
                    <a:pt x="57" y="479"/>
                  </a:lnTo>
                  <a:lnTo>
                    <a:pt x="14" y="1316"/>
                  </a:lnTo>
                  <a:lnTo>
                    <a:pt x="0" y="2586"/>
                  </a:lnTo>
                  <a:lnTo>
                    <a:pt x="14" y="3319"/>
                  </a:lnTo>
                  <a:lnTo>
                    <a:pt x="42" y="379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49" name="Freeform 26">
              <a:extLst>
                <a:ext uri="{FF2B5EF4-FFF2-40B4-BE49-F238E27FC236}">
                  <a16:creationId xmlns="" xmlns:a16="http://schemas.microsoft.com/office/drawing/2014/main" id="{46FC9C77-944F-4D6B-890C-C91D8004A4A2}"/>
                </a:ext>
              </a:extLst>
            </p:cNvPr>
            <p:cNvSpPr>
              <a:spLocks/>
            </p:cNvSpPr>
            <p:nvPr/>
          </p:nvSpPr>
          <p:spPr bwMode="auto">
            <a:xfrm>
              <a:off x="257" y="1002"/>
              <a:ext cx="129" cy="2899"/>
            </a:xfrm>
            <a:custGeom>
              <a:avLst/>
              <a:gdLst>
                <a:gd name="T0" fmla="*/ 129 w 129"/>
                <a:gd name="T1" fmla="*/ 0 h 2899"/>
                <a:gd name="T2" fmla="*/ 86 w 129"/>
                <a:gd name="T3" fmla="*/ 89 h 2899"/>
                <a:gd name="T4" fmla="*/ 43 w 129"/>
                <a:gd name="T5" fmla="*/ 149 h 2899"/>
                <a:gd name="T6" fmla="*/ 0 w 129"/>
                <a:gd name="T7" fmla="*/ 807 h 2899"/>
                <a:gd name="T8" fmla="*/ 0 w 129"/>
                <a:gd name="T9" fmla="*/ 1778 h 2899"/>
                <a:gd name="T10" fmla="*/ 15 w 129"/>
                <a:gd name="T11" fmla="*/ 2272 h 2899"/>
                <a:gd name="T12" fmla="*/ 43 w 129"/>
                <a:gd name="T13" fmla="*/ 2899 h 28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2899">
                  <a:moveTo>
                    <a:pt x="129" y="0"/>
                  </a:moveTo>
                  <a:lnTo>
                    <a:pt x="86" y="89"/>
                  </a:lnTo>
                  <a:lnTo>
                    <a:pt x="43" y="149"/>
                  </a:lnTo>
                  <a:lnTo>
                    <a:pt x="0" y="807"/>
                  </a:lnTo>
                  <a:lnTo>
                    <a:pt x="0" y="1778"/>
                  </a:lnTo>
                  <a:lnTo>
                    <a:pt x="15" y="2272"/>
                  </a:lnTo>
                  <a:lnTo>
                    <a:pt x="43" y="28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0" name="Freeform 27">
              <a:extLst>
                <a:ext uri="{FF2B5EF4-FFF2-40B4-BE49-F238E27FC236}">
                  <a16:creationId xmlns="" xmlns:a16="http://schemas.microsoft.com/office/drawing/2014/main" id="{A5D789B0-1E05-42CD-8637-718770A7628D}"/>
                </a:ext>
              </a:extLst>
            </p:cNvPr>
            <p:cNvSpPr>
              <a:spLocks/>
            </p:cNvSpPr>
            <p:nvPr/>
          </p:nvSpPr>
          <p:spPr bwMode="auto">
            <a:xfrm>
              <a:off x="343" y="2466"/>
              <a:ext cx="29" cy="1361"/>
            </a:xfrm>
            <a:custGeom>
              <a:avLst/>
              <a:gdLst>
                <a:gd name="T0" fmla="*/ 29 w 29"/>
                <a:gd name="T1" fmla="*/ 0 h 1361"/>
                <a:gd name="T2" fmla="*/ 0 w 29"/>
                <a:gd name="T3" fmla="*/ 105 h 1361"/>
                <a:gd name="T4" fmla="*/ 0 w 29"/>
                <a:gd name="T5" fmla="*/ 449 h 1361"/>
                <a:gd name="T6" fmla="*/ 29 w 29"/>
                <a:gd name="T7" fmla="*/ 1361 h 13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1361">
                  <a:moveTo>
                    <a:pt x="29" y="0"/>
                  </a:moveTo>
                  <a:lnTo>
                    <a:pt x="0" y="105"/>
                  </a:lnTo>
                  <a:lnTo>
                    <a:pt x="0" y="449"/>
                  </a:lnTo>
                  <a:lnTo>
                    <a:pt x="29" y="136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1" name="Freeform 28">
              <a:extLst>
                <a:ext uri="{FF2B5EF4-FFF2-40B4-BE49-F238E27FC236}">
                  <a16:creationId xmlns="" xmlns:a16="http://schemas.microsoft.com/office/drawing/2014/main" id="{2C1D274F-0C56-47AA-947A-129DA6DF4E17}"/>
                </a:ext>
              </a:extLst>
            </p:cNvPr>
            <p:cNvSpPr>
              <a:spLocks/>
            </p:cNvSpPr>
            <p:nvPr/>
          </p:nvSpPr>
          <p:spPr bwMode="auto">
            <a:xfrm>
              <a:off x="343" y="3857"/>
              <a:ext cx="4331" cy="59"/>
            </a:xfrm>
            <a:custGeom>
              <a:avLst/>
              <a:gdLst>
                <a:gd name="T0" fmla="*/ 0 w 4331"/>
                <a:gd name="T1" fmla="*/ 30 h 59"/>
                <a:gd name="T2" fmla="*/ 2501 w 4331"/>
                <a:gd name="T3" fmla="*/ 59 h 59"/>
                <a:gd name="T4" fmla="*/ 3016 w 4331"/>
                <a:gd name="T5" fmla="*/ 44 h 59"/>
                <a:gd name="T6" fmla="*/ 3859 w 4331"/>
                <a:gd name="T7" fmla="*/ 15 h 59"/>
                <a:gd name="T8" fmla="*/ 4331 w 4331"/>
                <a:gd name="T9" fmla="*/ 0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1" h="59">
                  <a:moveTo>
                    <a:pt x="0" y="30"/>
                  </a:moveTo>
                  <a:lnTo>
                    <a:pt x="2501" y="59"/>
                  </a:lnTo>
                  <a:lnTo>
                    <a:pt x="3016" y="44"/>
                  </a:lnTo>
                  <a:lnTo>
                    <a:pt x="3859" y="15"/>
                  </a:lnTo>
                  <a:lnTo>
                    <a:pt x="433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2" name="Freeform 29">
              <a:extLst>
                <a:ext uri="{FF2B5EF4-FFF2-40B4-BE49-F238E27FC236}">
                  <a16:creationId xmlns="" xmlns:a16="http://schemas.microsoft.com/office/drawing/2014/main" id="{1E1B14F4-80E5-4089-A116-F75609FBBB1C}"/>
                </a:ext>
              </a:extLst>
            </p:cNvPr>
            <p:cNvSpPr>
              <a:spLocks/>
            </p:cNvSpPr>
            <p:nvPr/>
          </p:nvSpPr>
          <p:spPr bwMode="auto">
            <a:xfrm>
              <a:off x="257" y="3976"/>
              <a:ext cx="1830" cy="135"/>
            </a:xfrm>
            <a:custGeom>
              <a:avLst/>
              <a:gdLst>
                <a:gd name="T0" fmla="*/ 0 w 1830"/>
                <a:gd name="T1" fmla="*/ 15 h 135"/>
                <a:gd name="T2" fmla="*/ 1087 w 1830"/>
                <a:gd name="T3" fmla="*/ 0 h 135"/>
                <a:gd name="T4" fmla="*/ 1830 w 1830"/>
                <a:gd name="T5" fmla="*/ 0 h 135"/>
                <a:gd name="T6" fmla="*/ 1029 w 1830"/>
                <a:gd name="T7" fmla="*/ 45 h 135"/>
                <a:gd name="T8" fmla="*/ 701 w 1830"/>
                <a:gd name="T9" fmla="*/ 60 h 135"/>
                <a:gd name="T10" fmla="*/ 186 w 1830"/>
                <a:gd name="T11" fmla="*/ 105 h 135"/>
                <a:gd name="T12" fmla="*/ 0 w 1830"/>
                <a:gd name="T13" fmla="*/ 135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 h="135">
                  <a:moveTo>
                    <a:pt x="0" y="15"/>
                  </a:moveTo>
                  <a:lnTo>
                    <a:pt x="1087" y="0"/>
                  </a:lnTo>
                  <a:lnTo>
                    <a:pt x="1830" y="0"/>
                  </a:lnTo>
                  <a:lnTo>
                    <a:pt x="1029" y="45"/>
                  </a:lnTo>
                  <a:lnTo>
                    <a:pt x="701" y="60"/>
                  </a:lnTo>
                  <a:lnTo>
                    <a:pt x="186" y="105"/>
                  </a:lnTo>
                  <a:lnTo>
                    <a:pt x="0" y="1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3" name="Freeform 30">
              <a:extLst>
                <a:ext uri="{FF2B5EF4-FFF2-40B4-BE49-F238E27FC236}">
                  <a16:creationId xmlns="" xmlns:a16="http://schemas.microsoft.com/office/drawing/2014/main" id="{C8B471E2-CC6D-4063-B9C7-40A2B5B0F6C0}"/>
                </a:ext>
              </a:extLst>
            </p:cNvPr>
            <p:cNvSpPr>
              <a:spLocks/>
            </p:cNvSpPr>
            <p:nvPr/>
          </p:nvSpPr>
          <p:spPr bwMode="auto">
            <a:xfrm>
              <a:off x="1172" y="4021"/>
              <a:ext cx="2701" cy="90"/>
            </a:xfrm>
            <a:custGeom>
              <a:avLst/>
              <a:gdLst>
                <a:gd name="T0" fmla="*/ 0 w 2701"/>
                <a:gd name="T1" fmla="*/ 90 h 90"/>
                <a:gd name="T2" fmla="*/ 515 w 2701"/>
                <a:gd name="T3" fmla="*/ 30 h 90"/>
                <a:gd name="T4" fmla="*/ 900 w 2701"/>
                <a:gd name="T5" fmla="*/ 15 h 90"/>
                <a:gd name="T6" fmla="*/ 1358 w 2701"/>
                <a:gd name="T7" fmla="*/ 0 h 90"/>
                <a:gd name="T8" fmla="*/ 1829 w 2701"/>
                <a:gd name="T9" fmla="*/ 30 h 90"/>
                <a:gd name="T10" fmla="*/ 2344 w 2701"/>
                <a:gd name="T11" fmla="*/ 60 h 90"/>
                <a:gd name="T12" fmla="*/ 2701 w 2701"/>
                <a:gd name="T13" fmla="*/ 90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01" h="90">
                  <a:moveTo>
                    <a:pt x="0" y="90"/>
                  </a:moveTo>
                  <a:lnTo>
                    <a:pt x="515" y="30"/>
                  </a:lnTo>
                  <a:lnTo>
                    <a:pt x="900" y="15"/>
                  </a:lnTo>
                  <a:lnTo>
                    <a:pt x="1358" y="0"/>
                  </a:lnTo>
                  <a:lnTo>
                    <a:pt x="1829" y="30"/>
                  </a:lnTo>
                  <a:lnTo>
                    <a:pt x="2344" y="60"/>
                  </a:lnTo>
                  <a:lnTo>
                    <a:pt x="2701" y="9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4" name="Freeform 31">
              <a:extLst>
                <a:ext uri="{FF2B5EF4-FFF2-40B4-BE49-F238E27FC236}">
                  <a16:creationId xmlns="" xmlns:a16="http://schemas.microsoft.com/office/drawing/2014/main" id="{202606A3-03EB-4453-9AC9-2CF269B85F91}"/>
                </a:ext>
              </a:extLst>
            </p:cNvPr>
            <p:cNvSpPr>
              <a:spLocks/>
            </p:cNvSpPr>
            <p:nvPr/>
          </p:nvSpPr>
          <p:spPr bwMode="auto">
            <a:xfrm>
              <a:off x="3030" y="3857"/>
              <a:ext cx="2173" cy="254"/>
            </a:xfrm>
            <a:custGeom>
              <a:avLst/>
              <a:gdLst>
                <a:gd name="T0" fmla="*/ 2173 w 2173"/>
                <a:gd name="T1" fmla="*/ 0 h 254"/>
                <a:gd name="T2" fmla="*/ 772 w 2173"/>
                <a:gd name="T3" fmla="*/ 74 h 254"/>
                <a:gd name="T4" fmla="*/ 0 w 2173"/>
                <a:gd name="T5" fmla="*/ 119 h 254"/>
                <a:gd name="T6" fmla="*/ 786 w 2173"/>
                <a:gd name="T7" fmla="*/ 164 h 254"/>
                <a:gd name="T8" fmla="*/ 1329 w 2173"/>
                <a:gd name="T9" fmla="*/ 254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3" h="254">
                  <a:moveTo>
                    <a:pt x="2173" y="0"/>
                  </a:moveTo>
                  <a:lnTo>
                    <a:pt x="772" y="74"/>
                  </a:lnTo>
                  <a:lnTo>
                    <a:pt x="0" y="119"/>
                  </a:lnTo>
                  <a:lnTo>
                    <a:pt x="786" y="164"/>
                  </a:lnTo>
                  <a:lnTo>
                    <a:pt x="1329" y="25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5" name="Freeform 32">
              <a:extLst>
                <a:ext uri="{FF2B5EF4-FFF2-40B4-BE49-F238E27FC236}">
                  <a16:creationId xmlns="" xmlns:a16="http://schemas.microsoft.com/office/drawing/2014/main" id="{09C8F037-0250-45B0-BA7F-9FECDC5AB694}"/>
                </a:ext>
              </a:extLst>
            </p:cNvPr>
            <p:cNvSpPr>
              <a:spLocks/>
            </p:cNvSpPr>
            <p:nvPr/>
          </p:nvSpPr>
          <p:spPr bwMode="auto">
            <a:xfrm>
              <a:off x="4045" y="3916"/>
              <a:ext cx="1458" cy="195"/>
            </a:xfrm>
            <a:custGeom>
              <a:avLst/>
              <a:gdLst>
                <a:gd name="T0" fmla="*/ 1458 w 1458"/>
                <a:gd name="T1" fmla="*/ 0 h 195"/>
                <a:gd name="T2" fmla="*/ 0 w 1458"/>
                <a:gd name="T3" fmla="*/ 75 h 195"/>
                <a:gd name="T4" fmla="*/ 414 w 1458"/>
                <a:gd name="T5" fmla="*/ 105 h 195"/>
                <a:gd name="T6" fmla="*/ 629 w 1458"/>
                <a:gd name="T7" fmla="*/ 135 h 195"/>
                <a:gd name="T8" fmla="*/ 943 w 1458"/>
                <a:gd name="T9" fmla="*/ 195 h 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8" h="195">
                  <a:moveTo>
                    <a:pt x="1458" y="0"/>
                  </a:moveTo>
                  <a:lnTo>
                    <a:pt x="0" y="75"/>
                  </a:lnTo>
                  <a:lnTo>
                    <a:pt x="414" y="105"/>
                  </a:lnTo>
                  <a:lnTo>
                    <a:pt x="629" y="135"/>
                  </a:lnTo>
                  <a:lnTo>
                    <a:pt x="943" y="19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6" name="Freeform 33">
              <a:extLst>
                <a:ext uri="{FF2B5EF4-FFF2-40B4-BE49-F238E27FC236}">
                  <a16:creationId xmlns="" xmlns:a16="http://schemas.microsoft.com/office/drawing/2014/main" id="{0856427A-80AE-462B-B069-9F30B24C483A}"/>
                </a:ext>
              </a:extLst>
            </p:cNvPr>
            <p:cNvSpPr>
              <a:spLocks/>
            </p:cNvSpPr>
            <p:nvPr/>
          </p:nvSpPr>
          <p:spPr bwMode="auto">
            <a:xfrm>
              <a:off x="4988" y="3991"/>
              <a:ext cx="615" cy="120"/>
            </a:xfrm>
            <a:custGeom>
              <a:avLst/>
              <a:gdLst>
                <a:gd name="T0" fmla="*/ 615 w 615"/>
                <a:gd name="T1" fmla="*/ 30 h 120"/>
                <a:gd name="T2" fmla="*/ 0 w 615"/>
                <a:gd name="T3" fmla="*/ 0 h 120"/>
                <a:gd name="T4" fmla="*/ 243 w 615"/>
                <a:gd name="T5" fmla="*/ 75 h 120"/>
                <a:gd name="T6" fmla="*/ 358 w 615"/>
                <a:gd name="T7" fmla="*/ 120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5" h="120">
                  <a:moveTo>
                    <a:pt x="615" y="30"/>
                  </a:moveTo>
                  <a:lnTo>
                    <a:pt x="0" y="0"/>
                  </a:lnTo>
                  <a:lnTo>
                    <a:pt x="243" y="75"/>
                  </a:lnTo>
                  <a:lnTo>
                    <a:pt x="358" y="1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7" name="Freeform 34">
              <a:extLst>
                <a:ext uri="{FF2B5EF4-FFF2-40B4-BE49-F238E27FC236}">
                  <a16:creationId xmlns="" xmlns:a16="http://schemas.microsoft.com/office/drawing/2014/main" id="{02A58DAD-5459-4C69-8386-3E560E490462}"/>
                </a:ext>
              </a:extLst>
            </p:cNvPr>
            <p:cNvSpPr>
              <a:spLocks/>
            </p:cNvSpPr>
            <p:nvPr/>
          </p:nvSpPr>
          <p:spPr bwMode="auto">
            <a:xfrm>
              <a:off x="5603" y="3109"/>
              <a:ext cx="114" cy="882"/>
            </a:xfrm>
            <a:custGeom>
              <a:avLst/>
              <a:gdLst>
                <a:gd name="T0" fmla="*/ 14 w 114"/>
                <a:gd name="T1" fmla="*/ 882 h 882"/>
                <a:gd name="T2" fmla="*/ 0 w 114"/>
                <a:gd name="T3" fmla="*/ 718 h 882"/>
                <a:gd name="T4" fmla="*/ 28 w 114"/>
                <a:gd name="T5" fmla="*/ 703 h 882"/>
                <a:gd name="T6" fmla="*/ 28 w 114"/>
                <a:gd name="T7" fmla="*/ 673 h 882"/>
                <a:gd name="T8" fmla="*/ 57 w 114"/>
                <a:gd name="T9" fmla="*/ 568 h 882"/>
                <a:gd name="T10" fmla="*/ 71 w 114"/>
                <a:gd name="T11" fmla="*/ 464 h 882"/>
                <a:gd name="T12" fmla="*/ 114 w 114"/>
                <a:gd name="T13" fmla="*/ 0 h 8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882">
                  <a:moveTo>
                    <a:pt x="14" y="882"/>
                  </a:moveTo>
                  <a:lnTo>
                    <a:pt x="0" y="718"/>
                  </a:lnTo>
                  <a:lnTo>
                    <a:pt x="28" y="703"/>
                  </a:lnTo>
                  <a:lnTo>
                    <a:pt x="28" y="673"/>
                  </a:lnTo>
                  <a:lnTo>
                    <a:pt x="57" y="568"/>
                  </a:lnTo>
                  <a:lnTo>
                    <a:pt x="71" y="464"/>
                  </a:lnTo>
                  <a:lnTo>
                    <a:pt x="1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8" name="Freeform 35">
              <a:extLst>
                <a:ext uri="{FF2B5EF4-FFF2-40B4-BE49-F238E27FC236}">
                  <a16:creationId xmlns="" xmlns:a16="http://schemas.microsoft.com/office/drawing/2014/main" id="{B78B49C0-C744-4A0B-A3A1-E820FE730553}"/>
                </a:ext>
              </a:extLst>
            </p:cNvPr>
            <p:cNvSpPr>
              <a:spLocks/>
            </p:cNvSpPr>
            <p:nvPr/>
          </p:nvSpPr>
          <p:spPr bwMode="auto">
            <a:xfrm>
              <a:off x="5517" y="105"/>
              <a:ext cx="172" cy="3782"/>
            </a:xfrm>
            <a:custGeom>
              <a:avLst/>
              <a:gdLst>
                <a:gd name="T0" fmla="*/ 0 w 172"/>
                <a:gd name="T1" fmla="*/ 3782 h 3782"/>
                <a:gd name="T2" fmla="*/ 29 w 172"/>
                <a:gd name="T3" fmla="*/ 3468 h 3782"/>
                <a:gd name="T4" fmla="*/ 29 w 172"/>
                <a:gd name="T5" fmla="*/ 3438 h 3782"/>
                <a:gd name="T6" fmla="*/ 43 w 172"/>
                <a:gd name="T7" fmla="*/ 3408 h 3782"/>
                <a:gd name="T8" fmla="*/ 86 w 172"/>
                <a:gd name="T9" fmla="*/ 3408 h 3782"/>
                <a:gd name="T10" fmla="*/ 114 w 172"/>
                <a:gd name="T11" fmla="*/ 3378 h 3782"/>
                <a:gd name="T12" fmla="*/ 114 w 172"/>
                <a:gd name="T13" fmla="*/ 3318 h 3782"/>
                <a:gd name="T14" fmla="*/ 157 w 172"/>
                <a:gd name="T15" fmla="*/ 2511 h 3782"/>
                <a:gd name="T16" fmla="*/ 172 w 172"/>
                <a:gd name="T17" fmla="*/ 1225 h 3782"/>
                <a:gd name="T18" fmla="*/ 157 w 172"/>
                <a:gd name="T19" fmla="*/ 493 h 3782"/>
                <a:gd name="T20" fmla="*/ 129 w 172"/>
                <a:gd name="T21" fmla="*/ 0 h 3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2" h="3782">
                  <a:moveTo>
                    <a:pt x="0" y="3782"/>
                  </a:moveTo>
                  <a:lnTo>
                    <a:pt x="29" y="3468"/>
                  </a:lnTo>
                  <a:lnTo>
                    <a:pt x="29" y="3438"/>
                  </a:lnTo>
                  <a:lnTo>
                    <a:pt x="43" y="3408"/>
                  </a:lnTo>
                  <a:lnTo>
                    <a:pt x="86" y="3408"/>
                  </a:lnTo>
                  <a:lnTo>
                    <a:pt x="114" y="3378"/>
                  </a:lnTo>
                  <a:lnTo>
                    <a:pt x="114" y="3318"/>
                  </a:lnTo>
                  <a:lnTo>
                    <a:pt x="157" y="2511"/>
                  </a:lnTo>
                  <a:lnTo>
                    <a:pt x="172" y="1225"/>
                  </a:lnTo>
                  <a:lnTo>
                    <a:pt x="157" y="493"/>
                  </a:lnTo>
                  <a:lnTo>
                    <a:pt x="12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59" name="Freeform 36">
              <a:extLst>
                <a:ext uri="{FF2B5EF4-FFF2-40B4-BE49-F238E27FC236}">
                  <a16:creationId xmlns="" xmlns:a16="http://schemas.microsoft.com/office/drawing/2014/main" id="{05FEF3E1-7482-484B-942D-39E85F959142}"/>
                </a:ext>
              </a:extLst>
            </p:cNvPr>
            <p:cNvSpPr>
              <a:spLocks/>
            </p:cNvSpPr>
            <p:nvPr/>
          </p:nvSpPr>
          <p:spPr bwMode="auto">
            <a:xfrm>
              <a:off x="5488" y="179"/>
              <a:ext cx="115" cy="2930"/>
            </a:xfrm>
            <a:custGeom>
              <a:avLst/>
              <a:gdLst>
                <a:gd name="T0" fmla="*/ 0 w 115"/>
                <a:gd name="T1" fmla="*/ 2930 h 2930"/>
                <a:gd name="T2" fmla="*/ 29 w 115"/>
                <a:gd name="T3" fmla="*/ 2855 h 2930"/>
                <a:gd name="T4" fmla="*/ 72 w 115"/>
                <a:gd name="T5" fmla="*/ 2796 h 2930"/>
                <a:gd name="T6" fmla="*/ 115 w 115"/>
                <a:gd name="T7" fmla="*/ 2138 h 2930"/>
                <a:gd name="T8" fmla="*/ 115 w 115"/>
                <a:gd name="T9" fmla="*/ 1166 h 2930"/>
                <a:gd name="T10" fmla="*/ 100 w 115"/>
                <a:gd name="T11" fmla="*/ 688 h 2930"/>
                <a:gd name="T12" fmla="*/ 86 w 115"/>
                <a:gd name="T13" fmla="*/ 0 h 29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2930">
                  <a:moveTo>
                    <a:pt x="0" y="2930"/>
                  </a:moveTo>
                  <a:lnTo>
                    <a:pt x="29" y="2855"/>
                  </a:lnTo>
                  <a:lnTo>
                    <a:pt x="72" y="2796"/>
                  </a:lnTo>
                  <a:lnTo>
                    <a:pt x="115" y="2138"/>
                  </a:lnTo>
                  <a:lnTo>
                    <a:pt x="115" y="1166"/>
                  </a:lnTo>
                  <a:lnTo>
                    <a:pt x="100" y="688"/>
                  </a:lnTo>
                  <a:lnTo>
                    <a:pt x="8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60" name="Freeform 37">
              <a:extLst>
                <a:ext uri="{FF2B5EF4-FFF2-40B4-BE49-F238E27FC236}">
                  <a16:creationId xmlns="" xmlns:a16="http://schemas.microsoft.com/office/drawing/2014/main" id="{3A2FA019-2D4B-4B20-AE43-FFD74B6BE433}"/>
                </a:ext>
              </a:extLst>
            </p:cNvPr>
            <p:cNvSpPr>
              <a:spLocks/>
            </p:cNvSpPr>
            <p:nvPr/>
          </p:nvSpPr>
          <p:spPr bwMode="auto">
            <a:xfrm>
              <a:off x="5460" y="239"/>
              <a:ext cx="57" cy="1465"/>
            </a:xfrm>
            <a:custGeom>
              <a:avLst/>
              <a:gdLst>
                <a:gd name="T0" fmla="*/ 0 w 57"/>
                <a:gd name="T1" fmla="*/ 1465 h 1465"/>
                <a:gd name="T2" fmla="*/ 57 w 57"/>
                <a:gd name="T3" fmla="*/ 1316 h 1465"/>
                <a:gd name="T4" fmla="*/ 57 w 57"/>
                <a:gd name="T5" fmla="*/ 957 h 1465"/>
                <a:gd name="T6" fmla="*/ 28 w 57"/>
                <a:gd name="T7" fmla="*/ 0 h 14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1465">
                  <a:moveTo>
                    <a:pt x="0" y="1465"/>
                  </a:moveTo>
                  <a:lnTo>
                    <a:pt x="57" y="1316"/>
                  </a:lnTo>
                  <a:lnTo>
                    <a:pt x="57" y="957"/>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61" name="Freeform 38">
              <a:extLst>
                <a:ext uri="{FF2B5EF4-FFF2-40B4-BE49-F238E27FC236}">
                  <a16:creationId xmlns="" xmlns:a16="http://schemas.microsoft.com/office/drawing/2014/main" id="{5B57D02A-20D3-4FDD-B86F-F1C02897CA6B}"/>
                </a:ext>
              </a:extLst>
            </p:cNvPr>
            <p:cNvSpPr>
              <a:spLocks/>
            </p:cNvSpPr>
            <p:nvPr/>
          </p:nvSpPr>
          <p:spPr bwMode="auto">
            <a:xfrm>
              <a:off x="2501" y="179"/>
              <a:ext cx="2987" cy="15"/>
            </a:xfrm>
            <a:custGeom>
              <a:avLst/>
              <a:gdLst>
                <a:gd name="T0" fmla="*/ 2987 w 2987"/>
                <a:gd name="T1" fmla="*/ 15 h 15"/>
                <a:gd name="T2" fmla="*/ 515 w 2987"/>
                <a:gd name="T3" fmla="*/ 0 h 15"/>
                <a:gd name="T4" fmla="*/ 0 w 2987"/>
                <a:gd name="T5" fmla="*/ 15 h 15"/>
                <a:gd name="T6" fmla="*/ 0 60000 65536"/>
                <a:gd name="T7" fmla="*/ 0 60000 65536"/>
                <a:gd name="T8" fmla="*/ 0 60000 65536"/>
              </a:gdLst>
              <a:ahLst/>
              <a:cxnLst>
                <a:cxn ang="T6">
                  <a:pos x="T0" y="T1"/>
                </a:cxn>
                <a:cxn ang="T7">
                  <a:pos x="T2" y="T3"/>
                </a:cxn>
                <a:cxn ang="T8">
                  <a:pos x="T4" y="T5"/>
                </a:cxn>
              </a:cxnLst>
              <a:rect l="0" t="0" r="r" b="b"/>
              <a:pathLst>
                <a:path w="2987" h="15">
                  <a:moveTo>
                    <a:pt x="2987" y="15"/>
                  </a:moveTo>
                  <a:lnTo>
                    <a:pt x="515" y="0"/>
                  </a:lnTo>
                  <a:lnTo>
                    <a:pt x="0"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62" name="Freeform 39">
              <a:extLst>
                <a:ext uri="{FF2B5EF4-FFF2-40B4-BE49-F238E27FC236}">
                  <a16:creationId xmlns="" xmlns:a16="http://schemas.microsoft.com/office/drawing/2014/main" id="{DF2E943B-3F90-4469-ABF9-02250ACF6126}"/>
                </a:ext>
              </a:extLst>
            </p:cNvPr>
            <p:cNvSpPr>
              <a:spLocks/>
            </p:cNvSpPr>
            <p:nvPr/>
          </p:nvSpPr>
          <p:spPr bwMode="auto">
            <a:xfrm>
              <a:off x="3759" y="30"/>
              <a:ext cx="1858" cy="119"/>
            </a:xfrm>
            <a:custGeom>
              <a:avLst/>
              <a:gdLst>
                <a:gd name="T0" fmla="*/ 1815 w 1858"/>
                <a:gd name="T1" fmla="*/ 105 h 119"/>
                <a:gd name="T2" fmla="*/ 743 w 1858"/>
                <a:gd name="T3" fmla="*/ 119 h 119"/>
                <a:gd name="T4" fmla="*/ 0 w 1858"/>
                <a:gd name="T5" fmla="*/ 119 h 119"/>
                <a:gd name="T6" fmla="*/ 815 w 1858"/>
                <a:gd name="T7" fmla="*/ 75 h 119"/>
                <a:gd name="T8" fmla="*/ 1143 w 1858"/>
                <a:gd name="T9" fmla="*/ 60 h 119"/>
                <a:gd name="T10" fmla="*/ 1658 w 1858"/>
                <a:gd name="T11" fmla="*/ 0 h 119"/>
                <a:gd name="T12" fmla="*/ 1858 w 1858"/>
                <a:gd name="T13" fmla="*/ 0 h 1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8" h="119">
                  <a:moveTo>
                    <a:pt x="1815" y="105"/>
                  </a:moveTo>
                  <a:lnTo>
                    <a:pt x="743" y="119"/>
                  </a:lnTo>
                  <a:lnTo>
                    <a:pt x="0" y="119"/>
                  </a:lnTo>
                  <a:lnTo>
                    <a:pt x="815" y="75"/>
                  </a:lnTo>
                  <a:lnTo>
                    <a:pt x="1143" y="60"/>
                  </a:lnTo>
                  <a:lnTo>
                    <a:pt x="1658" y="0"/>
                  </a:lnTo>
                  <a:lnTo>
                    <a:pt x="18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63" name="Freeform 40">
              <a:extLst>
                <a:ext uri="{FF2B5EF4-FFF2-40B4-BE49-F238E27FC236}">
                  <a16:creationId xmlns="" xmlns:a16="http://schemas.microsoft.com/office/drawing/2014/main" id="{FC3B5C26-E9F5-4337-A70D-D4ED7822F030}"/>
                </a:ext>
              </a:extLst>
            </p:cNvPr>
            <p:cNvSpPr>
              <a:spLocks/>
            </p:cNvSpPr>
            <p:nvPr/>
          </p:nvSpPr>
          <p:spPr bwMode="auto">
            <a:xfrm>
              <a:off x="1987" y="30"/>
              <a:ext cx="2701" cy="75"/>
            </a:xfrm>
            <a:custGeom>
              <a:avLst/>
              <a:gdLst>
                <a:gd name="T0" fmla="*/ 2701 w 2701"/>
                <a:gd name="T1" fmla="*/ 0 h 75"/>
                <a:gd name="T2" fmla="*/ 2172 w 2701"/>
                <a:gd name="T3" fmla="*/ 45 h 75"/>
                <a:gd name="T4" fmla="*/ 1801 w 2701"/>
                <a:gd name="T5" fmla="*/ 60 h 75"/>
                <a:gd name="T6" fmla="*/ 1343 w 2701"/>
                <a:gd name="T7" fmla="*/ 75 h 75"/>
                <a:gd name="T8" fmla="*/ 886 w 2701"/>
                <a:gd name="T9" fmla="*/ 45 h 75"/>
                <a:gd name="T10" fmla="*/ 357 w 2701"/>
                <a:gd name="T11" fmla="*/ 0 h 75"/>
                <a:gd name="T12" fmla="*/ 0 w 2701"/>
                <a:gd name="T13" fmla="*/ 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01" h="75">
                  <a:moveTo>
                    <a:pt x="2701" y="0"/>
                  </a:moveTo>
                  <a:lnTo>
                    <a:pt x="2172" y="45"/>
                  </a:lnTo>
                  <a:lnTo>
                    <a:pt x="1801" y="60"/>
                  </a:lnTo>
                  <a:lnTo>
                    <a:pt x="1343" y="75"/>
                  </a:lnTo>
                  <a:lnTo>
                    <a:pt x="886" y="45"/>
                  </a:lnTo>
                  <a:lnTo>
                    <a:pt x="357"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64" name="Freeform 41">
              <a:extLst>
                <a:ext uri="{FF2B5EF4-FFF2-40B4-BE49-F238E27FC236}">
                  <a16:creationId xmlns="" xmlns:a16="http://schemas.microsoft.com/office/drawing/2014/main" id="{E8DFF4F4-99DB-4D84-B937-E373AA30CF82}"/>
                </a:ext>
              </a:extLst>
            </p:cNvPr>
            <p:cNvSpPr>
              <a:spLocks/>
            </p:cNvSpPr>
            <p:nvPr/>
          </p:nvSpPr>
          <p:spPr bwMode="auto">
            <a:xfrm>
              <a:off x="657" y="30"/>
              <a:ext cx="2173" cy="209"/>
            </a:xfrm>
            <a:custGeom>
              <a:avLst/>
              <a:gdLst>
                <a:gd name="T0" fmla="*/ 0 w 2173"/>
                <a:gd name="T1" fmla="*/ 209 h 209"/>
                <a:gd name="T2" fmla="*/ 1401 w 2173"/>
                <a:gd name="T3" fmla="*/ 149 h 209"/>
                <a:gd name="T4" fmla="*/ 2173 w 2173"/>
                <a:gd name="T5" fmla="*/ 119 h 209"/>
                <a:gd name="T6" fmla="*/ 1387 w 2173"/>
                <a:gd name="T7" fmla="*/ 75 h 209"/>
                <a:gd name="T8" fmla="*/ 829 w 2173"/>
                <a:gd name="T9" fmla="*/ 0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3" h="209">
                  <a:moveTo>
                    <a:pt x="0" y="209"/>
                  </a:moveTo>
                  <a:lnTo>
                    <a:pt x="1401" y="149"/>
                  </a:lnTo>
                  <a:lnTo>
                    <a:pt x="2173" y="119"/>
                  </a:lnTo>
                  <a:lnTo>
                    <a:pt x="1387" y="75"/>
                  </a:lnTo>
                  <a:lnTo>
                    <a:pt x="82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65" name="Freeform 42">
              <a:extLst>
                <a:ext uri="{FF2B5EF4-FFF2-40B4-BE49-F238E27FC236}">
                  <a16:creationId xmlns="" xmlns:a16="http://schemas.microsoft.com/office/drawing/2014/main" id="{29CB4F77-E4D2-4AEB-946A-693CE15FD51C}"/>
                </a:ext>
              </a:extLst>
            </p:cNvPr>
            <p:cNvSpPr>
              <a:spLocks/>
            </p:cNvSpPr>
            <p:nvPr/>
          </p:nvSpPr>
          <p:spPr bwMode="auto">
            <a:xfrm>
              <a:off x="357" y="30"/>
              <a:ext cx="1458" cy="179"/>
            </a:xfrm>
            <a:custGeom>
              <a:avLst/>
              <a:gdLst>
                <a:gd name="T0" fmla="*/ 0 w 1458"/>
                <a:gd name="T1" fmla="*/ 179 h 179"/>
                <a:gd name="T2" fmla="*/ 1458 w 1458"/>
                <a:gd name="T3" fmla="*/ 105 h 179"/>
                <a:gd name="T4" fmla="*/ 1044 w 1458"/>
                <a:gd name="T5" fmla="*/ 75 h 179"/>
                <a:gd name="T6" fmla="*/ 829 w 1458"/>
                <a:gd name="T7" fmla="*/ 45 h 179"/>
                <a:gd name="T8" fmla="*/ 529 w 1458"/>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8" h="179">
                  <a:moveTo>
                    <a:pt x="0" y="179"/>
                  </a:moveTo>
                  <a:lnTo>
                    <a:pt x="1458" y="105"/>
                  </a:lnTo>
                  <a:lnTo>
                    <a:pt x="1044" y="75"/>
                  </a:lnTo>
                  <a:lnTo>
                    <a:pt x="829" y="45"/>
                  </a:lnTo>
                  <a:lnTo>
                    <a:pt x="52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sp>
          <p:nvSpPr>
            <p:cNvPr id="26666" name="Freeform 43">
              <a:extLst>
                <a:ext uri="{FF2B5EF4-FFF2-40B4-BE49-F238E27FC236}">
                  <a16:creationId xmlns="" xmlns:a16="http://schemas.microsoft.com/office/drawing/2014/main" id="{76EAF9B3-5DF4-4EAE-8894-4BC26E749632}"/>
                </a:ext>
              </a:extLst>
            </p:cNvPr>
            <p:cNvSpPr>
              <a:spLocks/>
            </p:cNvSpPr>
            <p:nvPr/>
          </p:nvSpPr>
          <p:spPr bwMode="auto">
            <a:xfrm>
              <a:off x="272" y="30"/>
              <a:ext cx="600" cy="105"/>
            </a:xfrm>
            <a:custGeom>
              <a:avLst/>
              <a:gdLst>
                <a:gd name="T0" fmla="*/ 0 w 600"/>
                <a:gd name="T1" fmla="*/ 75 h 105"/>
                <a:gd name="T2" fmla="*/ 600 w 600"/>
                <a:gd name="T3" fmla="*/ 105 h 105"/>
                <a:gd name="T4" fmla="*/ 357 w 600"/>
                <a:gd name="T5" fmla="*/ 15 h 105"/>
                <a:gd name="T6" fmla="*/ 257 w 600"/>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0" h="105">
                  <a:moveTo>
                    <a:pt x="0" y="75"/>
                  </a:moveTo>
                  <a:lnTo>
                    <a:pt x="600" y="105"/>
                  </a:lnTo>
                  <a:lnTo>
                    <a:pt x="357" y="15"/>
                  </a:lnTo>
                  <a:lnTo>
                    <a:pt x="25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ar-EG"/>
            </a:p>
          </p:txBody>
        </p:sp>
      </p:grpSp>
      <p:sp>
        <p:nvSpPr>
          <p:cNvPr id="26628" name="Rectangle 44">
            <a:extLst>
              <a:ext uri="{FF2B5EF4-FFF2-40B4-BE49-F238E27FC236}">
                <a16:creationId xmlns="" xmlns:a16="http://schemas.microsoft.com/office/drawing/2014/main" id="{E38D594C-9747-49E2-8FFD-E774F43EC926}"/>
              </a:ext>
            </a:extLst>
          </p:cNvPr>
          <p:cNvSpPr>
            <a:spLocks noChangeArrowheads="1"/>
          </p:cNvSpPr>
          <p:nvPr/>
        </p:nvSpPr>
        <p:spPr bwMode="auto">
          <a:xfrm>
            <a:off x="900113" y="1916113"/>
            <a:ext cx="3455987" cy="8651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ar-EG" altLang="ar-EG" sz="4400">
              <a:solidFill>
                <a:srgbClr val="000000"/>
              </a:solidFill>
            </a:endParaRPr>
          </a:p>
        </p:txBody>
      </p:sp>
      <p:sp>
        <p:nvSpPr>
          <p:cNvPr id="26629" name="Rectangle 45">
            <a:extLst>
              <a:ext uri="{FF2B5EF4-FFF2-40B4-BE49-F238E27FC236}">
                <a16:creationId xmlns="" xmlns:a16="http://schemas.microsoft.com/office/drawing/2014/main" id="{BA3DB3AD-4976-42FF-84A7-76DC322A80E8}"/>
              </a:ext>
            </a:extLst>
          </p:cNvPr>
          <p:cNvSpPr>
            <a:spLocks noChangeArrowheads="1"/>
          </p:cNvSpPr>
          <p:nvPr/>
        </p:nvSpPr>
        <p:spPr bwMode="auto">
          <a:xfrm>
            <a:off x="414348" y="1256004"/>
            <a:ext cx="8585442" cy="4693018"/>
          </a:xfrm>
          <a:prstGeom prst="rect">
            <a:avLst/>
          </a:prstGeom>
          <a:solidFill>
            <a:srgbClr val="FFFFCC"/>
          </a:solidFill>
          <a:ln>
            <a:noFill/>
          </a:ln>
          <a:extLst/>
        </p:spPr>
        <p:txBody>
          <a:bodyPr/>
          <a:lstStyle>
            <a:lvl1pPr marL="261938" indent="-26193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80000"/>
              </a:lnSpc>
              <a:spcBef>
                <a:spcPct val="20000"/>
              </a:spcBef>
              <a:buClr>
                <a:schemeClr val="hlink"/>
              </a:buClr>
              <a:buSzPct val="120000"/>
              <a:buFontTx/>
              <a:buChar char="•"/>
            </a:pPr>
            <a:r>
              <a:rPr lang="ar-SA" altLang="ar-EG" sz="4000" b="1" dirty="0">
                <a:solidFill>
                  <a:srgbClr val="C00000"/>
                </a:solidFill>
                <a:latin typeface="Aldhabi" pitchFamily="2" charset="-78"/>
                <a:cs typeface="Aldhabi" pitchFamily="2" charset="-78"/>
              </a:rPr>
              <a:t>التصنيف على أساس السلوك التكيفي</a:t>
            </a:r>
            <a:r>
              <a:rPr lang="ar-SA" altLang="ar-EG" sz="5400" b="1" dirty="0" smtClean="0">
                <a:solidFill>
                  <a:srgbClr val="000000"/>
                </a:solidFill>
                <a:latin typeface="Tahoma" panose="020B0604030504040204" pitchFamily="34" charset="0"/>
              </a:rPr>
              <a:t>.</a:t>
            </a:r>
            <a:endParaRPr lang="ar-SA" altLang="ar-EG" sz="5400" b="1" dirty="0">
              <a:solidFill>
                <a:srgbClr val="000000"/>
              </a:solidFill>
              <a:latin typeface="Tahoma" panose="020B0604030504040204" pitchFamily="34" charset="0"/>
            </a:endParaRPr>
          </a:p>
          <a:p>
            <a:pPr algn="just">
              <a:lnSpc>
                <a:spcPct val="80000"/>
              </a:lnSpc>
              <a:spcBef>
                <a:spcPct val="20000"/>
              </a:spcBef>
              <a:buClr>
                <a:schemeClr val="hlink"/>
              </a:buClr>
              <a:buSzPct val="120000"/>
              <a:buFontTx/>
              <a:buChar char="•"/>
            </a:pPr>
            <a:r>
              <a:rPr lang="ar-SA" altLang="ar-EG" sz="3200" b="1" dirty="0">
                <a:solidFill>
                  <a:srgbClr val="000000"/>
                </a:solidFill>
                <a:latin typeface="Tahoma" panose="020B0604030504040204" pitchFamily="34" charset="0"/>
              </a:rPr>
              <a:t>*</a:t>
            </a:r>
            <a:r>
              <a:rPr lang="ar-SA" altLang="ar-EG" sz="3200" b="1" dirty="0">
                <a:solidFill>
                  <a:srgbClr val="0070C0"/>
                </a:solidFill>
                <a:latin typeface="Tahoma" panose="020B0604030504040204" pitchFamily="34" charset="0"/>
              </a:rPr>
              <a:t>التخلف العقلي البسيط </a:t>
            </a:r>
            <a:r>
              <a:rPr lang="ar-SA" altLang="ar-EG" sz="3200" b="1" dirty="0">
                <a:solidFill>
                  <a:srgbClr val="000000"/>
                </a:solidFill>
                <a:latin typeface="Tahoma" panose="020B0604030504040204" pitchFamily="34" charset="0"/>
              </a:rPr>
              <a:t>: تتراوح نسبة الذكاء لديهم بين (50-69) ويتوقف النمو العقلي عند عمر (7-10) سنوات، ومن صفات هذه الفئة ضعف التحصيل، عيوب في النطق، ويمكن أن يتحمل هؤلاء المسؤولية نحو أنفسهم ونحو أسرهم إذا قدمت لهم الرعاية المناسبة في وقتٍ مبكرٍ، إلا انهم بحاجة للإرشاد والعناية في المستقبل.</a:t>
            </a:r>
          </a:p>
          <a:p>
            <a:pPr algn="just">
              <a:lnSpc>
                <a:spcPct val="80000"/>
              </a:lnSpc>
              <a:spcBef>
                <a:spcPct val="20000"/>
              </a:spcBef>
              <a:buClr>
                <a:schemeClr val="hlink"/>
              </a:buClr>
              <a:buSzPct val="120000"/>
              <a:buFontTx/>
              <a:buChar char="•"/>
            </a:pPr>
            <a:r>
              <a:rPr lang="ar-SA" altLang="ar-EG" sz="3200" b="1" dirty="0">
                <a:solidFill>
                  <a:srgbClr val="000000"/>
                </a:solidFill>
                <a:latin typeface="Tahoma" panose="020B0604030504040204" pitchFamily="34" charset="0"/>
              </a:rPr>
              <a:t>*</a:t>
            </a:r>
            <a:endParaRPr lang="en-US" altLang="ar-EG" sz="3200" b="1" dirty="0">
              <a:solidFill>
                <a:srgbClr val="000000"/>
              </a:solidFill>
              <a:latin typeface="Tahoma" panose="020B0604030504040204" pitchFamily="34" charset="0"/>
            </a:endParaRPr>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75996"/>
            <a:ext cx="5418390" cy="11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مستدير الزوايا 1"/>
          <p:cNvSpPr/>
          <p:nvPr/>
        </p:nvSpPr>
        <p:spPr>
          <a:xfrm>
            <a:off x="3476250" y="4724400"/>
            <a:ext cx="2391151" cy="958828"/>
          </a:xfrm>
          <a:prstGeom prst="roundRect">
            <a:avLst/>
          </a:prstGeom>
          <a:solidFill>
            <a:srgbClr val="99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000" dirty="0" err="1" smtClean="0">
                <a:solidFill>
                  <a:schemeClr val="tx1"/>
                </a:solidFill>
                <a:latin typeface="Aldhabi" pitchFamily="2" charset="-78"/>
                <a:cs typeface="Aldhabi" pitchFamily="2" charset="-78"/>
              </a:rPr>
              <a:t>أ.م.د.رفيف</a:t>
            </a:r>
            <a:r>
              <a:rPr lang="ar-IQ" sz="4000" dirty="0" smtClean="0">
                <a:solidFill>
                  <a:schemeClr val="tx1"/>
                </a:solidFill>
                <a:latin typeface="Aldhabi" pitchFamily="2" charset="-78"/>
                <a:cs typeface="Aldhabi" pitchFamily="2" charset="-78"/>
              </a:rPr>
              <a:t> الرياحي</a:t>
            </a:r>
            <a:endParaRPr lang="ar-SA" sz="4000" dirty="0">
              <a:solidFill>
                <a:schemeClr val="tx1"/>
              </a:solidFill>
              <a:latin typeface="Aldhabi" pitchFamily="2" charset="-78"/>
              <a:cs typeface="Aldhabi" pitchFamily="2" charset="-78"/>
            </a:endParaRPr>
          </a:p>
        </p:txBody>
      </p:sp>
    </p:spTree>
    <p:extLst>
      <p:ext uri="{BB962C8B-B14F-4D97-AF65-F5344CB8AC3E}">
        <p14:creationId xmlns:p14="http://schemas.microsoft.com/office/powerpoint/2010/main" val="2356710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2453"/>
                                        </p:tgtEl>
                                        <p:attrNameLst>
                                          <p:attrName>style.visibility</p:attrName>
                                        </p:attrNameLst>
                                      </p:cBhvr>
                                      <p:to>
                                        <p:strVal val="visible"/>
                                      </p:to>
                                    </p:set>
                                    <p:anim calcmode="lin" valueType="num">
                                      <p:cBhvr>
                                        <p:cTn id="7" dur="1000" fill="hold"/>
                                        <p:tgtEl>
                                          <p:spTgt spid="232453"/>
                                        </p:tgtEl>
                                        <p:attrNameLst>
                                          <p:attrName>ppt_w</p:attrName>
                                        </p:attrNameLst>
                                      </p:cBhvr>
                                      <p:tavLst>
                                        <p:tav tm="0">
                                          <p:val>
                                            <p:fltVal val="0"/>
                                          </p:val>
                                        </p:tav>
                                        <p:tav tm="100000">
                                          <p:val>
                                            <p:strVal val="#ppt_w"/>
                                          </p:val>
                                        </p:tav>
                                      </p:tavLst>
                                    </p:anim>
                                    <p:anim calcmode="lin" valueType="num">
                                      <p:cBhvr>
                                        <p:cTn id="8" dur="1000" fill="hold"/>
                                        <p:tgtEl>
                                          <p:spTgt spid="232453"/>
                                        </p:tgtEl>
                                        <p:attrNameLst>
                                          <p:attrName>ppt_h</p:attrName>
                                        </p:attrNameLst>
                                      </p:cBhvr>
                                      <p:tavLst>
                                        <p:tav tm="0">
                                          <p:val>
                                            <p:fltVal val="0"/>
                                          </p:val>
                                        </p:tav>
                                        <p:tav tm="100000">
                                          <p:val>
                                            <p:strVal val="#ppt_h"/>
                                          </p:val>
                                        </p:tav>
                                      </p:tavLst>
                                    </p:anim>
                                    <p:anim calcmode="lin" valueType="num">
                                      <p:cBhvr>
                                        <p:cTn id="9" dur="1000" fill="hold"/>
                                        <p:tgtEl>
                                          <p:spTgt spid="23245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24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ackland0098">
            <a:extLst>
              <a:ext uri="{FF2B5EF4-FFF2-40B4-BE49-F238E27FC236}">
                <a16:creationId xmlns="" xmlns:a16="http://schemas.microsoft.com/office/drawing/2014/main" id="{158BE342-4328-459F-B0FB-D0CF8994D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CC"/>
          </a:solidFill>
          <a:ln>
            <a:noFill/>
          </a:ln>
          <a:extLst/>
        </p:spPr>
      </p:pic>
      <p:sp>
        <p:nvSpPr>
          <p:cNvPr id="234499" name="WordArt 3">
            <a:extLst>
              <a:ext uri="{FF2B5EF4-FFF2-40B4-BE49-F238E27FC236}">
                <a16:creationId xmlns="" xmlns:a16="http://schemas.microsoft.com/office/drawing/2014/main" id="{1E61A458-EF0F-4EBE-9C30-9680E4FC7CC3}"/>
              </a:ext>
            </a:extLst>
          </p:cNvPr>
          <p:cNvSpPr>
            <a:spLocks noChangeArrowheads="1" noChangeShapeType="1" noTextEdit="1"/>
          </p:cNvSpPr>
          <p:nvPr/>
        </p:nvSpPr>
        <p:spPr bwMode="auto">
          <a:xfrm rot="-519698">
            <a:off x="889000" y="1435100"/>
            <a:ext cx="2932113" cy="9890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endParaRPr lang="ar-EG" sz="2000" kern="10">
              <a:solidFill>
                <a:srgbClr val="336699"/>
              </a:solidFill>
              <a:effectLst>
                <a:outerShdw dist="45791" dir="2021404" algn="ctr" rotWithShape="0">
                  <a:srgbClr val="B2B2B2">
                    <a:alpha val="79999"/>
                  </a:srgbClr>
                </a:outerShdw>
              </a:effectLst>
              <a:latin typeface="PT Bold Heading"/>
            </a:endParaRPr>
          </a:p>
        </p:txBody>
      </p:sp>
      <p:sp>
        <p:nvSpPr>
          <p:cNvPr id="27652" name="Rectangle 82">
            <a:extLst>
              <a:ext uri="{FF2B5EF4-FFF2-40B4-BE49-F238E27FC236}">
                <a16:creationId xmlns="" xmlns:a16="http://schemas.microsoft.com/office/drawing/2014/main" id="{EFD7A6C6-9C71-4B42-8B1D-34E11817D3F9}"/>
              </a:ext>
            </a:extLst>
          </p:cNvPr>
          <p:cNvSpPr>
            <a:spLocks noChangeArrowheads="1"/>
          </p:cNvSpPr>
          <p:nvPr/>
        </p:nvSpPr>
        <p:spPr bwMode="auto">
          <a:xfrm>
            <a:off x="831850" y="1304925"/>
            <a:ext cx="71278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80000"/>
              </a:lnSpc>
              <a:spcBef>
                <a:spcPct val="20000"/>
              </a:spcBef>
              <a:buClr>
                <a:schemeClr val="hlink"/>
              </a:buClr>
              <a:buSzPct val="120000"/>
              <a:buFontTx/>
              <a:buChar char="•"/>
            </a:pPr>
            <a:r>
              <a:rPr lang="ar-SA" altLang="ar-EG" sz="2400" b="1" dirty="0">
                <a:solidFill>
                  <a:srgbClr val="C00000"/>
                </a:solidFill>
                <a:latin typeface="Tahoma" panose="020B0604030504040204" pitchFamily="34" charset="0"/>
              </a:rPr>
              <a:t>التخلف العقلي المتوسط </a:t>
            </a:r>
            <a:r>
              <a:rPr lang="ar-SA" altLang="ar-EG" sz="2400" b="1" dirty="0">
                <a:solidFill>
                  <a:srgbClr val="000000"/>
                </a:solidFill>
                <a:latin typeface="Tahoma" panose="020B0604030504040204" pitchFamily="34" charset="0"/>
              </a:rPr>
              <a:t>: تتراوح نسبة الذكاء لديهم بين (25-49) ويتوقف النمو العقلي عند مستوى عمر (3-7) سنوات، ومن صفات هذه الفئة أنهم قادرون على حماية أنفسهم من الأخطار الطبيعية، ويمكنهم تعلم بعض المبادئ الأساسية البسيطة في القراءة والكتابة والحساب والتدريب على بعض الأعمال اليدوية القصيرة، إلا أنهم بحاجةٍ إلى رعاية الآخرين ومساعدتهم في قضاء بعض الحاجات اليومية ولكن لا يستطيع هؤلاء القيام بالحاجات الأخرى بدرجة معينة من الإتقان.</a:t>
            </a:r>
          </a:p>
          <a:p>
            <a:pPr algn="just">
              <a:lnSpc>
                <a:spcPct val="80000"/>
              </a:lnSpc>
              <a:spcBef>
                <a:spcPct val="20000"/>
              </a:spcBef>
              <a:buClr>
                <a:schemeClr val="hlink"/>
              </a:buClr>
              <a:buSzPct val="120000"/>
              <a:buFontTx/>
              <a:buChar char="•"/>
            </a:pPr>
            <a:r>
              <a:rPr lang="ar-SA" altLang="ar-EG" sz="2400" b="1" dirty="0">
                <a:solidFill>
                  <a:srgbClr val="000000"/>
                </a:solidFill>
                <a:latin typeface="Tahoma" panose="020B0604030504040204" pitchFamily="34" charset="0"/>
              </a:rPr>
              <a:t>*</a:t>
            </a:r>
            <a:r>
              <a:rPr lang="ar-SA" altLang="ar-EG" sz="2400" b="1" dirty="0">
                <a:solidFill>
                  <a:srgbClr val="C00000"/>
                </a:solidFill>
                <a:latin typeface="Tahoma" panose="020B0604030504040204" pitchFamily="34" charset="0"/>
              </a:rPr>
              <a:t>التخلف العقلي الشديد</a:t>
            </a:r>
            <a:r>
              <a:rPr lang="ar-SA" altLang="ar-EG" sz="2400" b="1" dirty="0">
                <a:solidFill>
                  <a:srgbClr val="000000"/>
                </a:solidFill>
                <a:latin typeface="Tahoma" panose="020B0604030504040204" pitchFamily="34" charset="0"/>
              </a:rPr>
              <a:t>: وتتراوح نسبة الذكاء لدى افراد هذه الفئة إلى أقل من (25) على مقياس الذكاء الفردي، ويتوقف نمو هؤلاء عند مستوى عمر أقل من (3) سنوات، فالمعوق هنا لا يستطيع حماية نفسه من الأخطار الطبيعية، ويفشل في اكتساب العادات الأساسية في النظافة والتغذية وضبط عمليات الإخراج، ويحتاج إلى رعايةٍ شديدةٍ من الآخرين في كل </a:t>
            </a:r>
            <a:r>
              <a:rPr lang="ar-SA" altLang="ar-EG" sz="2400" b="1" dirty="0" err="1">
                <a:solidFill>
                  <a:srgbClr val="000000"/>
                </a:solidFill>
                <a:latin typeface="Tahoma" panose="020B0604030504040204" pitchFamily="34" charset="0"/>
              </a:rPr>
              <a:t>شيئٍ</a:t>
            </a:r>
            <a:r>
              <a:rPr lang="ar-SA" altLang="ar-EG" sz="2400" b="1" dirty="0">
                <a:solidFill>
                  <a:srgbClr val="000000"/>
                </a:solidFill>
                <a:latin typeface="Tahoma" panose="020B0604030504040204" pitchFamily="34" charset="0"/>
              </a:rPr>
              <a:t> وفي جميع الحاجات الأساسية والضرورية.</a:t>
            </a:r>
          </a:p>
          <a:p>
            <a:pPr algn="just">
              <a:lnSpc>
                <a:spcPct val="80000"/>
              </a:lnSpc>
              <a:spcBef>
                <a:spcPct val="20000"/>
              </a:spcBef>
              <a:buClr>
                <a:schemeClr val="hlink"/>
              </a:buClr>
              <a:buSzPct val="120000"/>
              <a:buFontTx/>
              <a:buChar char="•"/>
            </a:pPr>
            <a:endParaRPr lang="ar-SA" altLang="ar-EG" sz="2400" b="1" dirty="0">
              <a:solidFill>
                <a:srgbClr val="000000"/>
              </a:solidFill>
              <a:latin typeface="Tahoma" panose="020B0604030504040204" pitchFamily="34" charset="0"/>
            </a:endParaRPr>
          </a:p>
        </p:txBody>
      </p:sp>
    </p:spTree>
    <p:extLst>
      <p:ext uri="{BB962C8B-B14F-4D97-AF65-F5344CB8AC3E}">
        <p14:creationId xmlns:p14="http://schemas.microsoft.com/office/powerpoint/2010/main" val="355922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4499"/>
                                        </p:tgtEl>
                                        <p:attrNameLst>
                                          <p:attrName>style.visibility</p:attrName>
                                        </p:attrNameLst>
                                      </p:cBhvr>
                                      <p:to>
                                        <p:strVal val="visible"/>
                                      </p:to>
                                    </p:set>
                                    <p:anim calcmode="lin" valueType="num">
                                      <p:cBhvr>
                                        <p:cTn id="7" dur="1000" fill="hold"/>
                                        <p:tgtEl>
                                          <p:spTgt spid="234499"/>
                                        </p:tgtEl>
                                        <p:attrNameLst>
                                          <p:attrName>ppt_w</p:attrName>
                                        </p:attrNameLst>
                                      </p:cBhvr>
                                      <p:tavLst>
                                        <p:tav tm="0">
                                          <p:val>
                                            <p:fltVal val="0"/>
                                          </p:val>
                                        </p:tav>
                                        <p:tav tm="100000">
                                          <p:val>
                                            <p:strVal val="#ppt_w"/>
                                          </p:val>
                                        </p:tav>
                                      </p:tavLst>
                                    </p:anim>
                                    <p:anim calcmode="lin" valueType="num">
                                      <p:cBhvr>
                                        <p:cTn id="8" dur="1000" fill="hold"/>
                                        <p:tgtEl>
                                          <p:spTgt spid="234499"/>
                                        </p:tgtEl>
                                        <p:attrNameLst>
                                          <p:attrName>ppt_h</p:attrName>
                                        </p:attrNameLst>
                                      </p:cBhvr>
                                      <p:tavLst>
                                        <p:tav tm="0">
                                          <p:val>
                                            <p:fltVal val="0"/>
                                          </p:val>
                                        </p:tav>
                                        <p:tav tm="100000">
                                          <p:val>
                                            <p:strVal val="#ppt_h"/>
                                          </p:val>
                                        </p:tav>
                                      </p:tavLst>
                                    </p:anim>
                                    <p:anim calcmode="lin" valueType="num">
                                      <p:cBhvr>
                                        <p:cTn id="9" dur="1000" fill="hold"/>
                                        <p:tgtEl>
                                          <p:spTgt spid="234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449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14" name="Picture 10" descr="Brdrport0618">
            <a:extLst>
              <a:ext uri="{FF2B5EF4-FFF2-40B4-BE49-F238E27FC236}">
                <a16:creationId xmlns="" xmlns:a16="http://schemas.microsoft.com/office/drawing/2014/main" id="{BFD84A21-5A3D-4A67-BBF0-397F5793C8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 y="1125538"/>
            <a:ext cx="84963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8">
            <a:extLst>
              <a:ext uri="{FF2B5EF4-FFF2-40B4-BE49-F238E27FC236}">
                <a16:creationId xmlns="" xmlns:a16="http://schemas.microsoft.com/office/drawing/2014/main" id="{D4C28433-A3BB-423E-AEDE-840DDCEC1A08}"/>
              </a:ext>
            </a:extLst>
          </p:cNvPr>
          <p:cNvSpPr>
            <a:spLocks noChangeArrowheads="1"/>
          </p:cNvSpPr>
          <p:nvPr/>
        </p:nvSpPr>
        <p:spPr bwMode="auto">
          <a:xfrm>
            <a:off x="1584325" y="6021388"/>
            <a:ext cx="6842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ar-EG" sz="2400" b="1">
                <a:solidFill>
                  <a:schemeClr val="bg2"/>
                </a:solidFill>
              </a:rPr>
              <a:t>3 د</a:t>
            </a:r>
            <a:endParaRPr lang="en-US" altLang="ar-EG" sz="2400" b="1">
              <a:solidFill>
                <a:schemeClr val="bg2"/>
              </a:solidFill>
            </a:endParaRPr>
          </a:p>
        </p:txBody>
      </p:sp>
      <p:sp>
        <p:nvSpPr>
          <p:cNvPr id="5" name="مستطيل 4"/>
          <p:cNvSpPr/>
          <p:nvPr/>
        </p:nvSpPr>
        <p:spPr>
          <a:xfrm>
            <a:off x="2268538" y="1720840"/>
            <a:ext cx="6570662" cy="3139321"/>
          </a:xfrm>
          <a:prstGeom prst="rect">
            <a:avLst/>
          </a:prstGeom>
          <a:solidFill>
            <a:srgbClr val="FFFFCC"/>
          </a:solidFill>
        </p:spPr>
        <p:txBody>
          <a:bodyPr wrap="square">
            <a:spAutoFit/>
          </a:bodyPr>
          <a:lstStyle/>
          <a:p>
            <a:pPr algn="ctr"/>
            <a:r>
              <a:rPr lang="ar-SA" b="1" dirty="0">
                <a:solidFill>
                  <a:srgbClr val="C00000"/>
                </a:solidFill>
              </a:rPr>
              <a:t>1). التصنيف على أساس المظهر الخارجي (الإكلينيكي)</a:t>
            </a:r>
          </a:p>
          <a:p>
            <a:pPr algn="ctr"/>
            <a:r>
              <a:rPr lang="ar-SA" b="1" dirty="0"/>
              <a:t>يعتمد هذا التصنيف على المظاهر والملامح الجسمية والتي تصاحب بعض حالات الإعاقة العقلية بالإضافة إلى عامل الذكاء المنخفض</a:t>
            </a:r>
            <a:r>
              <a:rPr lang="ar-SA" b="1" dirty="0" smtClean="0"/>
              <a:t>،</a:t>
            </a:r>
            <a:endParaRPr lang="en-US" b="1" dirty="0" smtClean="0"/>
          </a:p>
          <a:p>
            <a:pPr algn="ctr"/>
            <a:r>
              <a:rPr lang="ar-SA" b="1" dirty="0" smtClean="0"/>
              <a:t> </a:t>
            </a:r>
            <a:r>
              <a:rPr lang="ar-SA" b="1" dirty="0"/>
              <a:t>ومن أهم الأنماط الإكلينيكية للمتخلفين عقليا واشدها شيوعا ما يلي:-</a:t>
            </a:r>
          </a:p>
          <a:p>
            <a:pPr algn="ctr"/>
            <a:r>
              <a:rPr lang="ar-SA" b="1" dirty="0"/>
              <a:t>*</a:t>
            </a:r>
            <a:r>
              <a:rPr lang="ar-SA" b="1" dirty="0">
                <a:solidFill>
                  <a:srgbClr val="0070C0"/>
                </a:solidFill>
              </a:rPr>
              <a:t>حالات المنغولية </a:t>
            </a:r>
            <a:r>
              <a:rPr lang="ar-SA" b="1" dirty="0" err="1">
                <a:solidFill>
                  <a:srgbClr val="0070C0"/>
                </a:solidFill>
              </a:rPr>
              <a:t>أوعرض</a:t>
            </a:r>
            <a:r>
              <a:rPr lang="ar-SA" b="1" dirty="0">
                <a:solidFill>
                  <a:srgbClr val="0070C0"/>
                </a:solidFill>
              </a:rPr>
              <a:t> داون </a:t>
            </a:r>
            <a:r>
              <a:rPr lang="ar-SA" b="1" dirty="0" smtClean="0"/>
              <a:t>(وتمثل </a:t>
            </a:r>
            <a:r>
              <a:rPr lang="ar-SA" b="1" dirty="0"/>
              <a:t>(10%) من حالات التخلف العقلي المتوسط والشديد.</a:t>
            </a:r>
          </a:p>
          <a:p>
            <a:pPr algn="ctr"/>
            <a:r>
              <a:rPr lang="en-US" b="1" dirty="0" smtClean="0"/>
              <a:t>:</a:t>
            </a:r>
            <a:r>
              <a:rPr lang="ar-SA" b="1" dirty="0" smtClean="0"/>
              <a:t>*</a:t>
            </a:r>
            <a:r>
              <a:rPr lang="ar-SA" b="1" dirty="0">
                <a:solidFill>
                  <a:srgbClr val="0070C0"/>
                </a:solidFill>
              </a:rPr>
              <a:t>حالات استسقاء </a:t>
            </a:r>
            <a:r>
              <a:rPr lang="ar-SA" b="1" dirty="0" smtClean="0">
                <a:solidFill>
                  <a:srgbClr val="0070C0"/>
                </a:solidFill>
              </a:rPr>
              <a:t>الدماغ</a:t>
            </a:r>
            <a:endParaRPr lang="en-US" b="1" dirty="0" smtClean="0">
              <a:solidFill>
                <a:srgbClr val="0070C0"/>
              </a:solidFill>
            </a:endParaRPr>
          </a:p>
          <a:p>
            <a:pPr algn="ctr"/>
            <a:r>
              <a:rPr lang="en-US" b="1" dirty="0" smtClean="0"/>
              <a:t> </a:t>
            </a:r>
            <a:r>
              <a:rPr lang="ar-SA" b="1" dirty="0"/>
              <a:t>هو تراكم السائل النخاعي الشوكي داخل الجمجمة مما يؤدي إلى زيادة الضغوط فتتلف أنسجة الدماغ، وترجع زيادة هذا السائل إلى اختلال إعادة امتصاصه أو وجود عائق يمنع جريانه.</a:t>
            </a:r>
          </a:p>
          <a:p>
            <a:pPr algn="ctr"/>
            <a:r>
              <a:rPr lang="ar-SA" b="1" dirty="0"/>
              <a:t>*</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60169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200714"/>
                                        </p:tgtEl>
                                        <p:attrNameLst>
                                          <p:attrName>style.visibility</p:attrName>
                                        </p:attrNameLst>
                                      </p:cBhvr>
                                      <p:to>
                                        <p:strVal val="visible"/>
                                      </p:to>
                                    </p:set>
                                    <p:anim calcmode="lin" valueType="num">
                                      <p:cBhvr>
                                        <p:cTn id="7" dur="500" fill="hold"/>
                                        <p:tgtEl>
                                          <p:spTgt spid="200714"/>
                                        </p:tgtEl>
                                        <p:attrNameLst>
                                          <p:attrName>ppt_w</p:attrName>
                                        </p:attrNameLst>
                                      </p:cBhvr>
                                      <p:tavLst>
                                        <p:tav tm="0">
                                          <p:val>
                                            <p:fltVal val="0"/>
                                          </p:val>
                                        </p:tav>
                                        <p:tav tm="100000">
                                          <p:val>
                                            <p:strVal val="#ppt_w"/>
                                          </p:val>
                                        </p:tav>
                                      </p:tavLst>
                                    </p:anim>
                                    <p:anim calcmode="lin" valueType="num">
                                      <p:cBhvr>
                                        <p:cTn id="8" dur="500" fill="hold"/>
                                        <p:tgtEl>
                                          <p:spTgt spid="2007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14" name="Picture 10" descr="Brdrport0618">
            <a:extLst>
              <a:ext uri="{FF2B5EF4-FFF2-40B4-BE49-F238E27FC236}">
                <a16:creationId xmlns="" xmlns:a16="http://schemas.microsoft.com/office/drawing/2014/main" id="{6FE92CF0-645E-4884-BA11-4B68E312AA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90600"/>
            <a:ext cx="84963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8">
            <a:extLst>
              <a:ext uri="{FF2B5EF4-FFF2-40B4-BE49-F238E27FC236}">
                <a16:creationId xmlns="" xmlns:a16="http://schemas.microsoft.com/office/drawing/2014/main" id="{378FD61E-5E5A-4239-A676-B15004B1D015}"/>
              </a:ext>
            </a:extLst>
          </p:cNvPr>
          <p:cNvSpPr>
            <a:spLocks noChangeArrowheads="1"/>
          </p:cNvSpPr>
          <p:nvPr/>
        </p:nvSpPr>
        <p:spPr bwMode="auto">
          <a:xfrm>
            <a:off x="1584325" y="6021388"/>
            <a:ext cx="6842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ar-EG" sz="2400" b="1">
                <a:solidFill>
                  <a:schemeClr val="bg2"/>
                </a:solidFill>
              </a:rPr>
              <a:t>3 د</a:t>
            </a:r>
            <a:endParaRPr lang="en-US" altLang="ar-EG" sz="2400" b="1">
              <a:solidFill>
                <a:schemeClr val="bg2"/>
              </a:solidFill>
            </a:endParaRPr>
          </a:p>
        </p:txBody>
      </p:sp>
      <p:sp>
        <p:nvSpPr>
          <p:cNvPr id="2" name="مستطيل 1"/>
          <p:cNvSpPr/>
          <p:nvPr/>
        </p:nvSpPr>
        <p:spPr>
          <a:xfrm>
            <a:off x="838200" y="1676400"/>
            <a:ext cx="7696200" cy="3046988"/>
          </a:xfrm>
          <a:prstGeom prst="rect">
            <a:avLst/>
          </a:prstGeom>
          <a:solidFill>
            <a:srgbClr val="FFFFCC"/>
          </a:solidFill>
        </p:spPr>
        <p:txBody>
          <a:bodyPr wrap="square">
            <a:spAutoFit/>
          </a:bodyPr>
          <a:lstStyle/>
          <a:p>
            <a:pPr algn="ctr"/>
            <a:r>
              <a:rPr lang="ar-SA" sz="1600" b="1" dirty="0"/>
              <a:t> </a:t>
            </a:r>
            <a:r>
              <a:rPr lang="ar-SA" sz="1600" b="1" dirty="0">
                <a:solidFill>
                  <a:srgbClr val="FF0000"/>
                </a:solidFill>
              </a:rPr>
              <a:t>حالات القماءة أو القصاع </a:t>
            </a:r>
            <a:r>
              <a:rPr lang="ar-SA" sz="1600" b="1" dirty="0" smtClean="0">
                <a:solidFill>
                  <a:srgbClr val="FF0000"/>
                </a:solidFill>
              </a:rPr>
              <a:t>(</a:t>
            </a:r>
            <a:r>
              <a:rPr lang="ar-IQ" sz="1600" b="1" dirty="0" smtClean="0">
                <a:solidFill>
                  <a:srgbClr val="FF0000"/>
                </a:solidFill>
              </a:rPr>
              <a:t>قصر ا</a:t>
            </a:r>
            <a:r>
              <a:rPr lang="ar-SA" sz="1600" b="1" dirty="0" smtClean="0">
                <a:solidFill>
                  <a:srgbClr val="FF0000"/>
                </a:solidFill>
              </a:rPr>
              <a:t>لقامة</a:t>
            </a:r>
            <a:r>
              <a:rPr lang="ar-IQ" sz="1600" b="1" dirty="0" smtClean="0">
                <a:solidFill>
                  <a:srgbClr val="FF0000"/>
                </a:solidFill>
              </a:rPr>
              <a:t>):</a:t>
            </a:r>
          </a:p>
          <a:p>
            <a:pPr algn="ctr"/>
            <a:r>
              <a:rPr lang="ar-SA" sz="1600" b="1" dirty="0" smtClean="0"/>
              <a:t>المعروفة </a:t>
            </a:r>
            <a:r>
              <a:rPr lang="ar-SA" sz="1600" b="1" dirty="0"/>
              <a:t>في ميدان الإعاقة العقلية، حيث يتصف هؤلاء الأطفال بالقصر المفرط، وقد لا يتجاوز طول الطفل (60-70سم) في مرحلة المراهقة (16-18) سنة، وتتراوح نسبة ذكاء هذه الفئة من (25-50) درجة.</a:t>
            </a:r>
          </a:p>
          <a:p>
            <a:pPr algn="ctr"/>
            <a:r>
              <a:rPr lang="ar-SA" sz="1600" b="1" dirty="0" smtClean="0"/>
              <a:t>*</a:t>
            </a:r>
            <a:endParaRPr lang="en-US" sz="1600" b="1" dirty="0" smtClean="0"/>
          </a:p>
          <a:p>
            <a:pPr algn="ctr"/>
            <a:r>
              <a:rPr lang="en-US" sz="1600" b="1" dirty="0" smtClean="0"/>
              <a:t>:</a:t>
            </a:r>
            <a:r>
              <a:rPr lang="ar-SA" sz="1600" b="1" dirty="0">
                <a:solidFill>
                  <a:srgbClr val="FF0000"/>
                </a:solidFill>
              </a:rPr>
              <a:t>حالات كبر حجم الدماغ </a:t>
            </a:r>
            <a:endParaRPr lang="en-US" sz="1600" b="1" dirty="0" smtClean="0">
              <a:solidFill>
                <a:srgbClr val="FF0000"/>
              </a:solidFill>
            </a:endParaRPr>
          </a:p>
          <a:p>
            <a:pPr algn="ctr"/>
            <a:r>
              <a:rPr lang="ar-SA" sz="1600" b="1" dirty="0" smtClean="0"/>
              <a:t>تتميز </a:t>
            </a:r>
            <a:r>
              <a:rPr lang="ar-SA" sz="1600" b="1" dirty="0"/>
              <a:t>بكبر محيط الجمجمة وزيادة حجم وزن الدماغ نتيجة لزيادة المادة البيضاء والخلايا الضامة بالمخ، وترجع إلى وجود عيب في المخ انتقل عن طريق الجينات الوراثية مما أدى إلى النمو الشاذ في أنسجة المخ، كما يكون عمر هذه الحالات قصيراً فيما عدا الحالات غير المصحوبة بتشنجات عصبية، وتبدو مظاهر هذه الحالة في كبر محيط الجمجمة (4 5) سم مقارنة مع حجم محيط الجمجمة لدى الأطفال العاديين عند الولادة.</a:t>
            </a:r>
          </a:p>
          <a:p>
            <a:pPr algn="ctr"/>
            <a:r>
              <a:rPr lang="en-US" sz="1600" b="1" dirty="0" smtClean="0"/>
              <a:t>: </a:t>
            </a:r>
            <a:r>
              <a:rPr lang="ar-SA" sz="1600" b="1" dirty="0">
                <a:solidFill>
                  <a:srgbClr val="FF0000"/>
                </a:solidFill>
              </a:rPr>
              <a:t>حالات صغر حجم الدماغ </a:t>
            </a:r>
            <a:endParaRPr lang="en-US" sz="1600" b="1" dirty="0" smtClean="0">
              <a:solidFill>
                <a:srgbClr val="FF0000"/>
              </a:solidFill>
            </a:endParaRPr>
          </a:p>
          <a:p>
            <a:pPr algn="ctr"/>
            <a:r>
              <a:rPr lang="ar-SA" sz="1600" b="1" dirty="0" smtClean="0"/>
              <a:t>تتميز </a:t>
            </a:r>
            <a:r>
              <a:rPr lang="ar-SA" sz="1600" b="1" dirty="0"/>
              <a:t>هذه الحالة بصغر حجم الجمجمة وصغر حجم المخ، نتيجة عدم نمو المخ بدرجة كافية فلا يتجاوز محيط الجمجمة(20-5) سم مقارنة مع حجم محيط الجمجمة للعاديين حيث يكون عند العاديين (33-5) سم</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61764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200714"/>
                                        </p:tgtEl>
                                        <p:attrNameLst>
                                          <p:attrName>style.visibility</p:attrName>
                                        </p:attrNameLst>
                                      </p:cBhvr>
                                      <p:to>
                                        <p:strVal val="visible"/>
                                      </p:to>
                                    </p:set>
                                    <p:anim calcmode="lin" valueType="num">
                                      <p:cBhvr>
                                        <p:cTn id="7" dur="500" fill="hold"/>
                                        <p:tgtEl>
                                          <p:spTgt spid="200714"/>
                                        </p:tgtEl>
                                        <p:attrNameLst>
                                          <p:attrName>ppt_w</p:attrName>
                                        </p:attrNameLst>
                                      </p:cBhvr>
                                      <p:tavLst>
                                        <p:tav tm="0">
                                          <p:val>
                                            <p:fltVal val="0"/>
                                          </p:val>
                                        </p:tav>
                                        <p:tav tm="100000">
                                          <p:val>
                                            <p:strVal val="#ppt_w"/>
                                          </p:val>
                                        </p:tav>
                                      </p:tavLst>
                                    </p:anim>
                                    <p:anim calcmode="lin" valueType="num">
                                      <p:cBhvr>
                                        <p:cTn id="8" dur="500" fill="hold"/>
                                        <p:tgtEl>
                                          <p:spTgt spid="2007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28600"/>
            <a:ext cx="3276600" cy="1143000"/>
          </a:xfrm>
          <a:ln>
            <a:solidFill>
              <a:schemeClr val="accent6">
                <a:lumMod val="60000"/>
                <a:lumOff val="40000"/>
              </a:schemeClr>
            </a:solidFill>
          </a:ln>
          <a:effectLst>
            <a:outerShdw blurRad="50800" dist="38100" dir="10800000" algn="r" rotWithShape="0">
              <a:prstClr val="black">
                <a:alpha val="40000"/>
              </a:prstClr>
            </a:outerShdw>
          </a:effectLst>
        </p:spPr>
        <p:txBody>
          <a:bodyPr>
            <a:normAutofit/>
          </a:bodyPr>
          <a:lstStyle/>
          <a:p>
            <a:pPr algn="ctr"/>
            <a:r>
              <a:rPr lang="ar-SA" sz="6600" b="1" dirty="0">
                <a:solidFill>
                  <a:schemeClr val="accent1">
                    <a:lumMod val="50000"/>
                  </a:schemeClr>
                </a:solidFill>
              </a:rPr>
              <a:t>هل تعلم؟</a:t>
            </a:r>
            <a:endParaRPr lang="en-US" sz="6600" b="1" dirty="0">
              <a:solidFill>
                <a:schemeClr val="accent1">
                  <a:lumMod val="50000"/>
                </a:schemeClr>
              </a:solidFill>
            </a:endParaRPr>
          </a:p>
        </p:txBody>
      </p:sp>
      <p:sp>
        <p:nvSpPr>
          <p:cNvPr id="3" name="Content Placeholder 2"/>
          <p:cNvSpPr>
            <a:spLocks noGrp="1"/>
          </p:cNvSpPr>
          <p:nvPr>
            <p:ph idx="1"/>
          </p:nvPr>
        </p:nvSpPr>
        <p:spPr>
          <a:solidFill>
            <a:schemeClr val="accent4">
              <a:lumMod val="20000"/>
              <a:lumOff val="80000"/>
            </a:schemeClr>
          </a:solidFill>
          <a:ln>
            <a:solidFill>
              <a:srgbClr val="FF0000"/>
            </a:solidFill>
          </a:ln>
        </p:spPr>
        <p:txBody>
          <a:bodyPr>
            <a:normAutofit fontScale="92500" lnSpcReduction="10000"/>
          </a:bodyPr>
          <a:lstStyle/>
          <a:p>
            <a:pPr lvl="0" algn="r" rtl="1">
              <a:buFont typeface="Wingdings" pitchFamily="2" charset="2"/>
              <a:buChar char="q"/>
            </a:pPr>
            <a:r>
              <a:rPr lang="ar-SA" b="1" dirty="0"/>
              <a:t>كان الناس في روما واليونان القديمتين يتخلصون من الأشخاص ذوي الإعاقات العقلية بأكثر من طريقة؟</a:t>
            </a:r>
            <a:endParaRPr lang="en-US" dirty="0"/>
          </a:p>
          <a:p>
            <a:pPr lvl="0" algn="r" rtl="1">
              <a:buFont typeface="Wingdings" pitchFamily="2" charset="2"/>
              <a:buChar char="q"/>
            </a:pPr>
            <a:r>
              <a:rPr lang="ar-SA" b="1" dirty="0">
                <a:solidFill>
                  <a:schemeClr val="accent6">
                    <a:lumMod val="75000"/>
                  </a:schemeClr>
                </a:solidFill>
              </a:rPr>
              <a:t>مع بزوغ الديانات السماوية، أصبح الناس أكثر لطفاً وإنسانية في تعاملهم مع الأشخاص ذوي الإعاقات العقلية؟</a:t>
            </a:r>
            <a:endParaRPr lang="ar-SA" dirty="0">
              <a:solidFill>
                <a:schemeClr val="accent6">
                  <a:lumMod val="75000"/>
                </a:schemeClr>
              </a:solidFill>
            </a:endParaRPr>
          </a:p>
          <a:p>
            <a:pPr lvl="0" algn="r" rtl="1">
              <a:buFont typeface="Wingdings" pitchFamily="2" charset="2"/>
              <a:buChar char="q"/>
            </a:pPr>
            <a:r>
              <a:rPr lang="ar-SA" b="1" dirty="0"/>
              <a:t>أن الطبيب الفرنسي جان إيتارد يعد الأب الروحي تارخياً لحركة رعاية وتدريب الأطفال ذوي الإعاقة العقلية؟</a:t>
            </a:r>
            <a:endParaRPr lang="ar-SA" dirty="0"/>
          </a:p>
          <a:p>
            <a:pPr lvl="0" algn="r" rtl="1">
              <a:buFont typeface="Wingdings" pitchFamily="2" charset="2"/>
              <a:buChar char="q"/>
            </a:pPr>
            <a:r>
              <a:rPr lang="ar-SA" b="1" dirty="0">
                <a:solidFill>
                  <a:srgbClr val="0070C0"/>
                </a:solidFill>
              </a:rPr>
              <a:t>أن فكرة موروثية الذكاء التي تبناها اسحق نيوتن قد نتج عنها تدهور في الخدمات المقدمة للأشخاص ذوي الإعاقات العقلية حيث أصبحت المجتمعات تنظر إلى التخلف العقلي على أنه تهديد للمجتمع وخطر على الأجيال القادمة؟</a:t>
            </a:r>
            <a:endParaRPr lang="en-US" dirty="0">
              <a:solidFill>
                <a:srgbClr val="0070C0"/>
              </a:solidFill>
            </a:endParaRPr>
          </a:p>
          <a:p>
            <a:pPr marL="0" indent="0" algn="l" rtl="1">
              <a:buNone/>
            </a:pPr>
            <a:endParaRPr lang="en-US" dirty="0">
              <a:solidFill>
                <a:srgbClr val="0070C0"/>
              </a:solidFill>
            </a:endParaRPr>
          </a:p>
        </p:txBody>
      </p:sp>
      <p:pic>
        <p:nvPicPr>
          <p:cNvPr id="1027" name="Picture 3" descr="C:\Users\user\AppData\Local\Microsoft\Windows\Temporary Internet Files\Content.IE5\KKVGS8DR\MC90043757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152400"/>
            <a:ext cx="1400175"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395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Text Box 4">
            <a:extLst>
              <a:ext uri="{FF2B5EF4-FFF2-40B4-BE49-F238E27FC236}">
                <a16:creationId xmlns="" xmlns:a16="http://schemas.microsoft.com/office/drawing/2014/main" id="{BA259866-105E-4F46-BCA4-4B0C6664071B}"/>
              </a:ext>
            </a:extLst>
          </p:cNvPr>
          <p:cNvSpPr txBox="1">
            <a:spLocks noChangeArrowheads="1"/>
          </p:cNvSpPr>
          <p:nvPr/>
        </p:nvSpPr>
        <p:spPr bwMode="auto">
          <a:xfrm>
            <a:off x="4562475" y="76200"/>
            <a:ext cx="4191001" cy="1150938"/>
          </a:xfrm>
          <a:prstGeom prst="rect">
            <a:avLst/>
          </a:prstGeom>
          <a:gradFill rotWithShape="1">
            <a:gsLst>
              <a:gs pos="0">
                <a:srgbClr val="FFFF00">
                  <a:alpha val="62000"/>
                </a:srgbClr>
              </a:gs>
              <a:gs pos="100000">
                <a:schemeClr val="hlink"/>
              </a:gs>
            </a:gsLst>
            <a:lin ang="5400000" scaled="1"/>
          </a:gradFill>
          <a:ln w="57150" cmpd="thinThick">
            <a:solidFill>
              <a:srgbClr val="000000"/>
            </a:solidFill>
            <a:miter lim="800000"/>
            <a:headEnd/>
            <a:tailEnd/>
          </a:ln>
          <a:effectLst>
            <a:outerShdw dist="107763" dir="2700000" algn="ctr" rotWithShape="0">
              <a:srgbClr val="808080">
                <a:alpha val="50000"/>
              </a:srgbClr>
            </a:outerShdw>
          </a:effec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ar-EG" sz="4400" b="1" dirty="0">
                <a:solidFill>
                  <a:schemeClr val="tx2"/>
                </a:solidFill>
                <a:effectLst>
                  <a:outerShdw blurRad="38100" dist="38100" dir="2700000" algn="tl">
                    <a:srgbClr val="000000"/>
                  </a:outerShdw>
                </a:effectLst>
                <a:latin typeface="Aldhabi" pitchFamily="2" charset="-78"/>
                <a:cs typeface="Aldhabi" pitchFamily="2" charset="-78"/>
              </a:rPr>
              <a:t>حالات اضطراب التمثيل </a:t>
            </a:r>
            <a:r>
              <a:rPr lang="ar-EG" sz="4400" b="1" dirty="0" smtClean="0">
                <a:solidFill>
                  <a:schemeClr val="tx2"/>
                </a:solidFill>
                <a:effectLst>
                  <a:outerShdw blurRad="38100" dist="38100" dir="2700000" algn="tl">
                    <a:srgbClr val="000000"/>
                  </a:outerShdw>
                </a:effectLst>
                <a:latin typeface="Aldhabi" pitchFamily="2" charset="-78"/>
                <a:cs typeface="Aldhabi" pitchFamily="2" charset="-78"/>
              </a:rPr>
              <a:t>الغذائي</a:t>
            </a:r>
            <a:endParaRPr lang="en-US" sz="4400" b="1" dirty="0">
              <a:solidFill>
                <a:schemeClr val="tx2"/>
              </a:solidFill>
              <a:effectLst>
                <a:outerShdw blurRad="38100" dist="38100" dir="2700000" algn="tl">
                  <a:srgbClr val="000000"/>
                </a:outerShdw>
              </a:effectLst>
              <a:latin typeface="Aldhabi" pitchFamily="2" charset="-78"/>
              <a:cs typeface="Aldhabi" pitchFamily="2" charset="-78"/>
            </a:endParaRPr>
          </a:p>
        </p:txBody>
      </p:sp>
      <p:sp>
        <p:nvSpPr>
          <p:cNvPr id="210949" name="Text Box 5" descr="16820_wallpaper280">
            <a:extLst>
              <a:ext uri="{FF2B5EF4-FFF2-40B4-BE49-F238E27FC236}">
                <a16:creationId xmlns="" xmlns:a16="http://schemas.microsoft.com/office/drawing/2014/main" id="{31FEFFCD-86E4-4F77-AE48-DBAD55EE7C1D}"/>
              </a:ext>
            </a:extLst>
          </p:cNvPr>
          <p:cNvSpPr txBox="1">
            <a:spLocks noChangeArrowheads="1"/>
          </p:cNvSpPr>
          <p:nvPr/>
        </p:nvSpPr>
        <p:spPr bwMode="auto">
          <a:xfrm>
            <a:off x="361950" y="1371601"/>
            <a:ext cx="8401050" cy="5105400"/>
          </a:xfrm>
          <a:prstGeom prst="rect">
            <a:avLst/>
          </a:prstGeom>
          <a:solidFill>
            <a:srgbClr val="FFFFCC"/>
          </a:solidFill>
          <a:ln>
            <a:noFill/>
          </a:ln>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chemeClr val="hlink"/>
              </a:buClr>
              <a:buFont typeface="Wingdings" panose="05000000000000000000" pitchFamily="2" charset="2"/>
              <a:buChar char="§"/>
            </a:pPr>
            <a:r>
              <a:rPr lang="en-US" altLang="ar-EG" sz="2600" dirty="0">
                <a:solidFill>
                  <a:schemeClr val="tx2"/>
                </a:solidFill>
                <a:latin typeface="Arial Black" panose="020B0A04020102020204" pitchFamily="34" charset="0"/>
                <a:cs typeface="PT Bold Heading" pitchFamily="2" charset="0"/>
              </a:rPr>
              <a:t>Phenylketonuria) (PKU) </a:t>
            </a:r>
            <a:endParaRPr lang="en-US" altLang="ar-EG" sz="2600" dirty="0" smtClean="0">
              <a:solidFill>
                <a:schemeClr val="tx2"/>
              </a:solidFill>
              <a:latin typeface="Arial Black" panose="020B0A04020102020204" pitchFamily="34" charset="0"/>
              <a:cs typeface="PT Bold Heading" pitchFamily="2" charset="0"/>
            </a:endParaRPr>
          </a:p>
          <a:p>
            <a:pPr algn="ctr" eaLnBrk="1" hangingPunct="1">
              <a:buClr>
                <a:schemeClr val="hlink"/>
              </a:buClr>
              <a:buFont typeface="Wingdings" panose="05000000000000000000" pitchFamily="2" charset="2"/>
              <a:buChar char="§"/>
            </a:pPr>
            <a:endParaRPr lang="en-US" altLang="ar-EG" sz="2600" dirty="0">
              <a:solidFill>
                <a:schemeClr val="tx2"/>
              </a:solidFill>
              <a:latin typeface="Arial Black" panose="020B0A04020102020204" pitchFamily="34" charset="0"/>
              <a:cs typeface="PT Bold Heading" pitchFamily="2" charset="0"/>
            </a:endParaRPr>
          </a:p>
          <a:p>
            <a:pPr algn="ctr" eaLnBrk="1" hangingPunct="1">
              <a:buClr>
                <a:schemeClr val="hlink"/>
              </a:buClr>
              <a:buFont typeface="Wingdings" panose="05000000000000000000" pitchFamily="2" charset="2"/>
              <a:buChar char="§"/>
            </a:pPr>
            <a:r>
              <a:rPr lang="ar-EG" altLang="ar-EG" sz="2600" dirty="0">
                <a:solidFill>
                  <a:schemeClr val="tx2"/>
                </a:solidFill>
                <a:latin typeface="Arial Black" panose="020B0A04020102020204" pitchFamily="34" charset="0"/>
                <a:cs typeface="PT Bold Heading" pitchFamily="2" charset="0"/>
              </a:rPr>
              <a:t>عبارة عن اضطراب في التمثيل الغذائي ينتج عن فقدان إنزيم أو الحامض </a:t>
            </a:r>
            <a:r>
              <a:rPr lang="ar-EG" altLang="ar-EG" sz="2600" dirty="0" smtClean="0">
                <a:solidFill>
                  <a:schemeClr val="tx2"/>
                </a:solidFill>
                <a:latin typeface="Arial Black" panose="020B0A04020102020204" pitchFamily="34" charset="0"/>
                <a:cs typeface="PT Bold Heading" pitchFamily="2" charset="0"/>
              </a:rPr>
              <a:t>يفرزه </a:t>
            </a:r>
            <a:r>
              <a:rPr lang="ar-EG" altLang="ar-EG" sz="2600" dirty="0">
                <a:solidFill>
                  <a:schemeClr val="tx2"/>
                </a:solidFill>
                <a:latin typeface="Arial Black" panose="020B0A04020102020204" pitchFamily="34" charset="0"/>
                <a:cs typeface="PT Bold Heading" pitchFamily="2" charset="0"/>
              </a:rPr>
              <a:t>الكبد، ويساعد هذا الإنزيم على أكسدة الحامض الأميني المسمى </a:t>
            </a:r>
            <a:r>
              <a:rPr lang="ar-EG" altLang="ar-EG" sz="2600" dirty="0">
                <a:solidFill>
                  <a:srgbClr val="FF0000"/>
                </a:solidFill>
                <a:latin typeface="Arial Black" panose="020B0A04020102020204" pitchFamily="34" charset="0"/>
                <a:cs typeface="PT Bold Heading" pitchFamily="2" charset="0"/>
              </a:rPr>
              <a:t>فينيل </a:t>
            </a:r>
            <a:r>
              <a:rPr lang="ar-EG" altLang="ar-EG" sz="2600" dirty="0" err="1">
                <a:solidFill>
                  <a:srgbClr val="FF0000"/>
                </a:solidFill>
                <a:latin typeface="Arial Black" panose="020B0A04020102020204" pitchFamily="34" charset="0"/>
                <a:cs typeface="PT Bold Heading" pitchFamily="2" charset="0"/>
              </a:rPr>
              <a:t>لانين</a:t>
            </a:r>
            <a:r>
              <a:rPr lang="ar-EG" altLang="ar-EG" sz="2600" dirty="0">
                <a:solidFill>
                  <a:srgbClr val="FF0000"/>
                </a:solidFill>
                <a:latin typeface="Arial Black" panose="020B0A04020102020204" pitchFamily="34" charset="0"/>
                <a:cs typeface="PT Bold Heading" pitchFamily="2" charset="0"/>
              </a:rPr>
              <a:t> </a:t>
            </a:r>
            <a:r>
              <a:rPr lang="ar-EG" altLang="ar-EG" sz="2600" dirty="0">
                <a:solidFill>
                  <a:schemeClr val="tx2"/>
                </a:solidFill>
                <a:latin typeface="Arial Black" panose="020B0A04020102020204" pitchFamily="34" charset="0"/>
                <a:cs typeface="PT Bold Heading" pitchFamily="2" charset="0"/>
              </a:rPr>
              <a:t>الموجود في</a:t>
            </a:r>
            <a:r>
              <a:rPr lang="ar-EG" altLang="ar-EG" sz="2600" dirty="0">
                <a:solidFill>
                  <a:srgbClr val="FF0000"/>
                </a:solidFill>
                <a:latin typeface="Arial Black" panose="020B0A04020102020204" pitchFamily="34" charset="0"/>
                <a:cs typeface="PT Bold Heading" pitchFamily="2" charset="0"/>
              </a:rPr>
              <a:t> البروتين</a:t>
            </a:r>
            <a:r>
              <a:rPr lang="ar-EG" altLang="ar-EG" sz="2600" dirty="0">
                <a:solidFill>
                  <a:schemeClr val="tx2"/>
                </a:solidFill>
                <a:latin typeface="Arial Black" panose="020B0A04020102020204" pitchFamily="34" charset="0"/>
                <a:cs typeface="PT Bold Heading" pitchFamily="2" charset="0"/>
              </a:rPr>
              <a:t>، ويدخل في </a:t>
            </a:r>
            <a:r>
              <a:rPr lang="ar-EG" altLang="ar-EG" sz="2600" dirty="0">
                <a:solidFill>
                  <a:srgbClr val="FF0000"/>
                </a:solidFill>
                <a:latin typeface="Arial Black" panose="020B0A04020102020204" pitchFamily="34" charset="0"/>
                <a:cs typeface="PT Bold Heading" pitchFamily="2" charset="0"/>
              </a:rPr>
              <a:t>اللحوم</a:t>
            </a:r>
            <a:r>
              <a:rPr lang="ar-EG" altLang="ar-EG" sz="2600" dirty="0">
                <a:solidFill>
                  <a:schemeClr val="tx2"/>
                </a:solidFill>
                <a:latin typeface="Arial Black" panose="020B0A04020102020204" pitchFamily="34" charset="0"/>
                <a:cs typeface="PT Bold Heading" pitchFamily="2" charset="0"/>
              </a:rPr>
              <a:t> ويؤدي ارتفاع هذا الحامض في الدم إلى </a:t>
            </a:r>
            <a:r>
              <a:rPr lang="ar-EG" altLang="ar-EG" sz="2600" dirty="0">
                <a:solidFill>
                  <a:srgbClr val="FF0000"/>
                </a:solidFill>
                <a:latin typeface="Arial Black" panose="020B0A04020102020204" pitchFamily="34" charset="0"/>
                <a:cs typeface="PT Bold Heading" pitchFamily="2" charset="0"/>
              </a:rPr>
              <a:t>آثار سامة على خلايا المخ </a:t>
            </a:r>
            <a:r>
              <a:rPr lang="ar-EG" altLang="ar-EG" sz="2600" dirty="0">
                <a:solidFill>
                  <a:schemeClr val="tx2"/>
                </a:solidFill>
                <a:latin typeface="Arial Black" panose="020B0A04020102020204" pitchFamily="34" charset="0"/>
                <a:cs typeface="PT Bold Heading" pitchFamily="2" charset="0"/>
              </a:rPr>
              <a:t>ينتج عنها </a:t>
            </a:r>
            <a:r>
              <a:rPr lang="ar-EG" altLang="ar-EG" sz="2600" dirty="0">
                <a:solidFill>
                  <a:srgbClr val="FF0000"/>
                </a:solidFill>
                <a:latin typeface="Arial Black" panose="020B0A04020102020204" pitchFamily="34" charset="0"/>
                <a:cs typeface="PT Bold Heading" pitchFamily="2" charset="0"/>
              </a:rPr>
              <a:t>موت الخلايا العصبية</a:t>
            </a:r>
            <a:r>
              <a:rPr lang="ar-EG" altLang="ar-EG" sz="2600" dirty="0">
                <a:solidFill>
                  <a:schemeClr val="tx2"/>
                </a:solidFill>
                <a:latin typeface="Arial Black" panose="020B0A04020102020204" pitchFamily="34" charset="0"/>
                <a:cs typeface="PT Bold Heading" pitchFamily="2" charset="0"/>
              </a:rPr>
              <a:t>، وتتميز </a:t>
            </a:r>
            <a:r>
              <a:rPr lang="ar-EG" altLang="ar-EG" sz="2600" dirty="0">
                <a:solidFill>
                  <a:srgbClr val="FF0000"/>
                </a:solidFill>
                <a:latin typeface="Arial Black" panose="020B0A04020102020204" pitchFamily="34" charset="0"/>
                <a:cs typeface="PT Bold Heading" pitchFamily="2" charset="0"/>
              </a:rPr>
              <a:t>بانخفاض نسبة الذكاء </a:t>
            </a:r>
            <a:r>
              <a:rPr lang="ar-EG" altLang="ar-EG" sz="2600" dirty="0">
                <a:solidFill>
                  <a:schemeClr val="tx2"/>
                </a:solidFill>
                <a:latin typeface="Arial Black" panose="020B0A04020102020204" pitchFamily="34" charset="0"/>
                <a:cs typeface="PT Bold Heading" pitchFamily="2" charset="0"/>
              </a:rPr>
              <a:t>حيث تقع هذه الحالة </a:t>
            </a:r>
            <a:r>
              <a:rPr lang="ar-EG" altLang="ar-EG" sz="2600" dirty="0">
                <a:solidFill>
                  <a:srgbClr val="FF0000"/>
                </a:solidFill>
                <a:latin typeface="Arial Black" panose="020B0A04020102020204" pitchFamily="34" charset="0"/>
                <a:cs typeface="PT Bold Heading" pitchFamily="2" charset="0"/>
              </a:rPr>
              <a:t>ما بين الإعاقة العقلية المتوسطة والشديدة </a:t>
            </a:r>
            <a:r>
              <a:rPr lang="ar-EG" altLang="ar-EG" sz="2600" dirty="0">
                <a:solidFill>
                  <a:schemeClr val="tx2"/>
                </a:solidFill>
                <a:latin typeface="Arial Black" panose="020B0A04020102020204" pitchFamily="34" charset="0"/>
                <a:cs typeface="PT Bold Heading" pitchFamily="2" charset="0"/>
              </a:rPr>
              <a:t>والغالبية تقع </a:t>
            </a:r>
            <a:r>
              <a:rPr lang="ar-EG" altLang="ar-EG" sz="2600" dirty="0">
                <a:solidFill>
                  <a:srgbClr val="FF0000"/>
                </a:solidFill>
                <a:latin typeface="Arial Black" panose="020B0A04020102020204" pitchFamily="34" charset="0"/>
                <a:cs typeface="PT Bold Heading" pitchFamily="2" charset="0"/>
              </a:rPr>
              <a:t>ما بين (25-50) درجة</a:t>
            </a:r>
            <a:r>
              <a:rPr lang="ar-EG" altLang="ar-EG" sz="2600" dirty="0">
                <a:solidFill>
                  <a:schemeClr val="tx2"/>
                </a:solidFill>
                <a:latin typeface="Arial Black" panose="020B0A04020102020204" pitchFamily="34" charset="0"/>
                <a:cs typeface="PT Bold Heading" pitchFamily="2" charset="0"/>
              </a:rPr>
              <a:t>، وتتميز أيضاً </a:t>
            </a:r>
            <a:r>
              <a:rPr lang="ar-EG" altLang="ar-EG" sz="2600" dirty="0">
                <a:solidFill>
                  <a:srgbClr val="FF0000"/>
                </a:solidFill>
                <a:latin typeface="Arial Black" panose="020B0A04020102020204" pitchFamily="34" charset="0"/>
                <a:cs typeface="PT Bold Heading" pitchFamily="2" charset="0"/>
              </a:rPr>
              <a:t>باختلالات عصبية وعقلية وحركية زائدة وانحرافات سلوكية</a:t>
            </a: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19600" cy="137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08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210948"/>
                                        </p:tgtEl>
                                        <p:attrNameLst>
                                          <p:attrName>style.visibility</p:attrName>
                                        </p:attrNameLst>
                                      </p:cBhvr>
                                      <p:to>
                                        <p:strVal val="visible"/>
                                      </p:to>
                                    </p:set>
                                    <p:anim calcmode="lin" valueType="num">
                                      <p:cBhvr additive="base">
                                        <p:cTn id="7" dur="500" fill="hold"/>
                                        <p:tgtEl>
                                          <p:spTgt spid="210948"/>
                                        </p:tgtEl>
                                        <p:attrNameLst>
                                          <p:attrName>ppt_x</p:attrName>
                                        </p:attrNameLst>
                                      </p:cBhvr>
                                      <p:tavLst>
                                        <p:tav tm="0">
                                          <p:val>
                                            <p:strVal val="#ppt_x"/>
                                          </p:val>
                                        </p:tav>
                                        <p:tav tm="100000">
                                          <p:val>
                                            <p:strVal val="#ppt_x"/>
                                          </p:val>
                                        </p:tav>
                                      </p:tavLst>
                                    </p:anim>
                                    <p:anim calcmode="lin" valueType="num">
                                      <p:cBhvr additive="base">
                                        <p:cTn id="8" dur="500" fill="hold"/>
                                        <p:tgtEl>
                                          <p:spTgt spid="2109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10949">
                                            <p:txEl>
                                              <p:pRg st="0" end="0"/>
                                            </p:txEl>
                                          </p:spTgt>
                                        </p:tgtEl>
                                        <p:attrNameLst>
                                          <p:attrName>style.visibility</p:attrName>
                                        </p:attrNameLst>
                                      </p:cBhvr>
                                      <p:to>
                                        <p:strVal val="visible"/>
                                      </p:to>
                                    </p:set>
                                    <p:animEffect transition="in" filter="blinds(horizontal)">
                                      <p:cBhvr>
                                        <p:cTn id="13" dur="500"/>
                                        <p:tgtEl>
                                          <p:spTgt spid="2109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10949">
                                            <p:txEl>
                                              <p:pRg st="2" end="2"/>
                                            </p:txEl>
                                          </p:spTgt>
                                        </p:tgtEl>
                                        <p:attrNameLst>
                                          <p:attrName>style.visibility</p:attrName>
                                        </p:attrNameLst>
                                      </p:cBhvr>
                                      <p:to>
                                        <p:strVal val="visible"/>
                                      </p:to>
                                    </p:set>
                                    <p:animEffect transition="in" filter="blinds(horizontal)">
                                      <p:cBhvr>
                                        <p:cTn id="18" dur="500"/>
                                        <p:tgtEl>
                                          <p:spTgt spid="2109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Text Box 4">
            <a:extLst>
              <a:ext uri="{FF2B5EF4-FFF2-40B4-BE49-F238E27FC236}">
                <a16:creationId xmlns="" xmlns:a16="http://schemas.microsoft.com/office/drawing/2014/main" id="{6DD9CB9C-8917-4EBA-A295-9F629D675A6D}"/>
              </a:ext>
            </a:extLst>
          </p:cNvPr>
          <p:cNvSpPr txBox="1">
            <a:spLocks noChangeArrowheads="1"/>
          </p:cNvSpPr>
          <p:nvPr/>
        </p:nvSpPr>
        <p:spPr bwMode="auto">
          <a:xfrm>
            <a:off x="3360420" y="23177"/>
            <a:ext cx="5334000" cy="1150938"/>
          </a:xfrm>
          <a:prstGeom prst="rect">
            <a:avLst/>
          </a:prstGeom>
          <a:gradFill rotWithShape="1">
            <a:gsLst>
              <a:gs pos="0">
                <a:srgbClr val="FFFF00">
                  <a:alpha val="62000"/>
                </a:srgbClr>
              </a:gs>
              <a:gs pos="100000">
                <a:schemeClr val="hlink"/>
              </a:gs>
            </a:gsLst>
            <a:lin ang="5400000" scaled="1"/>
          </a:gradFill>
          <a:ln w="57150" cmpd="thinThick">
            <a:solidFill>
              <a:srgbClr val="000000"/>
            </a:solidFill>
            <a:miter lim="800000"/>
            <a:headEnd/>
            <a:tailEnd/>
          </a:ln>
          <a:effectLst>
            <a:outerShdw dist="107763" dir="2700000" algn="ctr" rotWithShape="0">
              <a:srgbClr val="808080">
                <a:alpha val="50000"/>
              </a:srgbClr>
            </a:outerShdw>
          </a:effec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ar-EG" sz="4400" b="1" dirty="0">
                <a:solidFill>
                  <a:schemeClr val="tx2"/>
                </a:solidFill>
                <a:effectLst>
                  <a:outerShdw blurRad="38100" dist="38100" dir="2700000" algn="tl">
                    <a:srgbClr val="000000"/>
                  </a:outerShdw>
                </a:effectLst>
              </a:rPr>
              <a:t>. </a:t>
            </a:r>
            <a:r>
              <a:rPr lang="ar-EG" sz="4400" b="1" dirty="0">
                <a:solidFill>
                  <a:srgbClr val="FF0000"/>
                </a:solidFill>
                <a:effectLst>
                  <a:outerShdw blurRad="38100" dist="38100" dir="2700000" algn="tl">
                    <a:srgbClr val="000000"/>
                  </a:outerShdw>
                </a:effectLst>
                <a:latin typeface="Aldhabi" pitchFamily="2" charset="-78"/>
                <a:cs typeface="Aldhabi" pitchFamily="2" charset="-78"/>
              </a:rPr>
              <a:t>التصنيف على اساس نسبة الذكاء</a:t>
            </a:r>
          </a:p>
        </p:txBody>
      </p:sp>
      <p:sp>
        <p:nvSpPr>
          <p:cNvPr id="210949" name="Text Box 5" descr="16820_wallpaper280">
            <a:extLst>
              <a:ext uri="{FF2B5EF4-FFF2-40B4-BE49-F238E27FC236}">
                <a16:creationId xmlns="" xmlns:a16="http://schemas.microsoft.com/office/drawing/2014/main" id="{4326A6B2-51D4-4A09-900F-9D00ED4A203A}"/>
              </a:ext>
            </a:extLst>
          </p:cNvPr>
          <p:cNvSpPr txBox="1">
            <a:spLocks noChangeArrowheads="1"/>
          </p:cNvSpPr>
          <p:nvPr/>
        </p:nvSpPr>
        <p:spPr bwMode="auto">
          <a:xfrm>
            <a:off x="1981200" y="1196975"/>
            <a:ext cx="7147560" cy="5661025"/>
          </a:xfrm>
          <a:prstGeom prst="rect">
            <a:avLst/>
          </a:prstGeom>
          <a:solidFill>
            <a:srgbClr val="FFFFCC"/>
          </a:solidFill>
          <a:ln>
            <a:noFill/>
          </a:ln>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Clr>
                <a:schemeClr val="hlink"/>
              </a:buClr>
              <a:buFont typeface="Wingdings" panose="05000000000000000000" pitchFamily="2" charset="2"/>
              <a:buChar char="§"/>
            </a:pPr>
            <a:r>
              <a:rPr lang="ar-EG" altLang="ar-EG" sz="2000" dirty="0">
                <a:solidFill>
                  <a:srgbClr val="FF0000"/>
                </a:solidFill>
                <a:latin typeface="Arial Black" panose="020B0A04020102020204" pitchFamily="34" charset="0"/>
                <a:cs typeface="PT Bold Heading" pitchFamily="2" charset="0"/>
              </a:rPr>
              <a:t>تخلف عقلي بسيط </a:t>
            </a:r>
            <a:r>
              <a:rPr lang="ar-EG" altLang="ar-EG" sz="2000" dirty="0">
                <a:solidFill>
                  <a:schemeClr val="tx2"/>
                </a:solidFill>
                <a:latin typeface="Arial Black" panose="020B0A04020102020204" pitchFamily="34" charset="0"/>
                <a:cs typeface="PT Bold Heading" pitchFamily="2" charset="0"/>
              </a:rPr>
              <a:t>(تمثل هذه الفئة (85%) من المعوقين، ويطلق عليهم القابلين للتعلم، وتتراوح نسبة ذكائهم بين (55-70) درجة، حيث يتوقف النمو العقلي في الرشد عند مستوى طفل عادي يتراوح ما بين (7-10) سنوات، و(9-12) سنة تقريباً.</a:t>
            </a:r>
          </a:p>
          <a:p>
            <a:pPr algn="r" eaLnBrk="1" hangingPunct="1">
              <a:buClr>
                <a:schemeClr val="hlink"/>
              </a:buClr>
              <a:buFont typeface="Wingdings" panose="05000000000000000000" pitchFamily="2" charset="2"/>
              <a:buChar char="§"/>
            </a:pPr>
            <a:r>
              <a:rPr lang="ar-EG" altLang="ar-EG" sz="2000" dirty="0">
                <a:solidFill>
                  <a:schemeClr val="tx2"/>
                </a:solidFill>
                <a:latin typeface="Arial Black" panose="020B0A04020102020204" pitchFamily="34" charset="0"/>
                <a:cs typeface="PT Bold Heading" pitchFamily="2" charset="0"/>
              </a:rPr>
              <a:t>*</a:t>
            </a:r>
            <a:r>
              <a:rPr lang="ar-EG" altLang="ar-EG" sz="2000" dirty="0">
                <a:solidFill>
                  <a:srgbClr val="FF0000"/>
                </a:solidFill>
                <a:latin typeface="Arial Black" panose="020B0A04020102020204" pitchFamily="34" charset="0"/>
                <a:cs typeface="PT Bold Heading" pitchFamily="2" charset="0"/>
              </a:rPr>
              <a:t>تخلف عقلي متوسط </a:t>
            </a:r>
            <a:r>
              <a:rPr lang="ar-EG" altLang="ar-EG" sz="2000" dirty="0">
                <a:solidFill>
                  <a:schemeClr val="tx2"/>
                </a:solidFill>
                <a:latin typeface="Arial Black" panose="020B0A04020102020204" pitchFamily="34" charset="0"/>
                <a:cs typeface="PT Bold Heading" pitchFamily="2" charset="0"/>
              </a:rPr>
              <a:t>(</a:t>
            </a:r>
            <a:r>
              <a:rPr lang="en-US" altLang="ar-EG" sz="2000" dirty="0">
                <a:solidFill>
                  <a:schemeClr val="tx2"/>
                </a:solidFill>
                <a:latin typeface="Arial Black" panose="020B0A04020102020204" pitchFamily="34" charset="0"/>
                <a:cs typeface="PT Bold Heading" pitchFamily="2" charset="0"/>
              </a:rPr>
              <a:t>Moderate Mental Retardation ) ، </a:t>
            </a:r>
            <a:r>
              <a:rPr lang="ar-EG" altLang="ar-EG" sz="2000" dirty="0">
                <a:solidFill>
                  <a:schemeClr val="tx2"/>
                </a:solidFill>
                <a:latin typeface="Arial Black" panose="020B0A04020102020204" pitchFamily="34" charset="0"/>
                <a:cs typeface="PT Bold Heading" pitchFamily="2" charset="0"/>
              </a:rPr>
              <a:t>تتراوح نسبة الذكاء لهذه الفئة </a:t>
            </a:r>
            <a:r>
              <a:rPr lang="ar-EG" altLang="ar-EG" sz="2000" dirty="0" err="1">
                <a:solidFill>
                  <a:schemeClr val="tx2"/>
                </a:solidFill>
                <a:latin typeface="Arial Black" panose="020B0A04020102020204" pitchFamily="34" charset="0"/>
                <a:cs typeface="PT Bold Heading" pitchFamily="2" charset="0"/>
              </a:rPr>
              <a:t>مابين</a:t>
            </a:r>
            <a:r>
              <a:rPr lang="ar-EG" altLang="ar-EG" sz="2000" dirty="0">
                <a:solidFill>
                  <a:schemeClr val="tx2"/>
                </a:solidFill>
                <a:latin typeface="Arial Black" panose="020B0A04020102020204" pitchFamily="34" charset="0"/>
                <a:cs typeface="PT Bold Heading" pitchFamily="2" charset="0"/>
              </a:rPr>
              <a:t> (35-50) أو (40-55) درجة، ويتوقف النمو العقلي عند مستوى عمر (3-7 سنوات) أو (6-9 سنوات)، وتشكل هذه الفئة ما نسبته (10%) من الأطفال المعوقين عقلياً. ويطلق على هذه الفئة القابلين للتدريب.</a:t>
            </a:r>
          </a:p>
          <a:p>
            <a:pPr algn="r" eaLnBrk="1" hangingPunct="1">
              <a:buClr>
                <a:schemeClr val="hlink"/>
              </a:buClr>
              <a:buFont typeface="Wingdings" panose="05000000000000000000" pitchFamily="2" charset="2"/>
              <a:buChar char="§"/>
            </a:pPr>
            <a:r>
              <a:rPr lang="ar-EG" altLang="ar-EG" sz="2000" dirty="0">
                <a:solidFill>
                  <a:schemeClr val="tx2"/>
                </a:solidFill>
                <a:latin typeface="Arial Black" panose="020B0A04020102020204" pitchFamily="34" charset="0"/>
                <a:cs typeface="PT Bold Heading" pitchFamily="2" charset="0"/>
              </a:rPr>
              <a:t>*</a:t>
            </a:r>
            <a:r>
              <a:rPr lang="ar-EG" altLang="ar-EG" sz="2000" dirty="0">
                <a:solidFill>
                  <a:srgbClr val="FF0000"/>
                </a:solidFill>
                <a:latin typeface="Arial Black" panose="020B0A04020102020204" pitchFamily="34" charset="0"/>
                <a:cs typeface="PT Bold Heading" pitchFamily="2" charset="0"/>
              </a:rPr>
              <a:t>تخلف عقلي شديد </a:t>
            </a:r>
            <a:r>
              <a:rPr lang="ar-EG" altLang="ar-EG" sz="2000" dirty="0">
                <a:solidFill>
                  <a:schemeClr val="tx2"/>
                </a:solidFill>
                <a:latin typeface="Arial Black" panose="020B0A04020102020204" pitchFamily="34" charset="0"/>
                <a:cs typeface="PT Bold Heading" pitchFamily="2" charset="0"/>
              </a:rPr>
              <a:t>(</a:t>
            </a:r>
            <a:r>
              <a:rPr lang="en-US" altLang="ar-EG" sz="2000" dirty="0">
                <a:solidFill>
                  <a:schemeClr val="tx2"/>
                </a:solidFill>
                <a:latin typeface="Arial Black" panose="020B0A04020102020204" pitchFamily="34" charset="0"/>
                <a:cs typeface="PT Bold Heading" pitchFamily="2" charset="0"/>
              </a:rPr>
              <a:t>Severe Mental Retardation) ، </a:t>
            </a:r>
            <a:r>
              <a:rPr lang="ar-EG" altLang="ar-EG" sz="2000" dirty="0">
                <a:solidFill>
                  <a:schemeClr val="tx2"/>
                </a:solidFill>
                <a:latin typeface="Arial Black" panose="020B0A04020102020204" pitchFamily="34" charset="0"/>
                <a:cs typeface="PT Bold Heading" pitchFamily="2" charset="0"/>
              </a:rPr>
              <a:t>تتراوح نسبة ذكاء هذه الفئة بين (20-35) أو (25-40) درجة، ويكون العمر العقلي لهم من (3) إلى اقل من (6) سنوات.</a:t>
            </a:r>
          </a:p>
          <a:p>
            <a:pPr algn="r" eaLnBrk="1" hangingPunct="1">
              <a:buClr>
                <a:schemeClr val="hlink"/>
              </a:buClr>
              <a:buFont typeface="Wingdings" panose="05000000000000000000" pitchFamily="2" charset="2"/>
              <a:buChar char="§"/>
            </a:pPr>
            <a:r>
              <a:rPr lang="ar-EG" altLang="ar-EG" sz="2000" dirty="0">
                <a:solidFill>
                  <a:schemeClr val="tx2"/>
                </a:solidFill>
                <a:latin typeface="Arial Black" panose="020B0A04020102020204" pitchFamily="34" charset="0"/>
                <a:cs typeface="PT Bold Heading" pitchFamily="2" charset="0"/>
              </a:rPr>
              <a:t>*</a:t>
            </a:r>
            <a:r>
              <a:rPr lang="ar-EG" altLang="ar-EG" sz="2000" dirty="0">
                <a:solidFill>
                  <a:srgbClr val="FF0000"/>
                </a:solidFill>
                <a:latin typeface="Arial Black" panose="020B0A04020102020204" pitchFamily="34" charset="0"/>
                <a:cs typeface="PT Bold Heading" pitchFamily="2" charset="0"/>
              </a:rPr>
              <a:t>تخلف عقلي شديد جداً </a:t>
            </a:r>
            <a:r>
              <a:rPr lang="ar-EG" altLang="ar-EG" sz="2000" dirty="0">
                <a:solidFill>
                  <a:schemeClr val="tx2"/>
                </a:solidFill>
                <a:latin typeface="Arial Black" panose="020B0A04020102020204" pitchFamily="34" charset="0"/>
                <a:cs typeface="PT Bold Heading" pitchFamily="2" charset="0"/>
              </a:rPr>
              <a:t>(</a:t>
            </a:r>
            <a:r>
              <a:rPr lang="en-US" altLang="ar-EG" sz="2000" dirty="0">
                <a:solidFill>
                  <a:schemeClr val="tx2"/>
                </a:solidFill>
                <a:latin typeface="Arial Black" panose="020B0A04020102020204" pitchFamily="34" charset="0"/>
                <a:cs typeface="PT Bold Heading" pitchFamily="2" charset="0"/>
              </a:rPr>
              <a:t>Profound Mental Retardation) : </a:t>
            </a:r>
            <a:r>
              <a:rPr lang="ar-EG" altLang="ar-EG" sz="2000" dirty="0">
                <a:solidFill>
                  <a:schemeClr val="tx2"/>
                </a:solidFill>
                <a:latin typeface="Arial Black" panose="020B0A04020102020204" pitchFamily="34" charset="0"/>
                <a:cs typeface="PT Bold Heading" pitchFamily="2" charset="0"/>
              </a:rPr>
              <a:t>نسبة ذكاء هذه الفئة اقل من (20) درجة، ويقع حوالي (1-2%) من المتخلفين ضمن هذا المستوى، أما العمر العقلي لهم فهو اقل من (3) سنوات. </a:t>
            </a:r>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3177"/>
            <a:ext cx="1996440" cy="6758623"/>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984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210948"/>
                                        </p:tgtEl>
                                        <p:attrNameLst>
                                          <p:attrName>style.visibility</p:attrName>
                                        </p:attrNameLst>
                                      </p:cBhvr>
                                      <p:to>
                                        <p:strVal val="visible"/>
                                      </p:to>
                                    </p:set>
                                    <p:anim calcmode="lin" valueType="num">
                                      <p:cBhvr additive="base">
                                        <p:cTn id="7" dur="500" fill="hold"/>
                                        <p:tgtEl>
                                          <p:spTgt spid="210948"/>
                                        </p:tgtEl>
                                        <p:attrNameLst>
                                          <p:attrName>ppt_x</p:attrName>
                                        </p:attrNameLst>
                                      </p:cBhvr>
                                      <p:tavLst>
                                        <p:tav tm="0">
                                          <p:val>
                                            <p:strVal val="#ppt_x"/>
                                          </p:val>
                                        </p:tav>
                                        <p:tav tm="100000">
                                          <p:val>
                                            <p:strVal val="#ppt_x"/>
                                          </p:val>
                                        </p:tav>
                                      </p:tavLst>
                                    </p:anim>
                                    <p:anim calcmode="lin" valueType="num">
                                      <p:cBhvr additive="base">
                                        <p:cTn id="8" dur="500" fill="hold"/>
                                        <p:tgtEl>
                                          <p:spTgt spid="2109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10949">
                                            <p:txEl>
                                              <p:pRg st="0" end="0"/>
                                            </p:txEl>
                                          </p:spTgt>
                                        </p:tgtEl>
                                        <p:attrNameLst>
                                          <p:attrName>style.visibility</p:attrName>
                                        </p:attrNameLst>
                                      </p:cBhvr>
                                      <p:to>
                                        <p:strVal val="visible"/>
                                      </p:to>
                                    </p:set>
                                    <p:animEffect transition="in" filter="blinds(horizontal)">
                                      <p:cBhvr>
                                        <p:cTn id="13" dur="500"/>
                                        <p:tgtEl>
                                          <p:spTgt spid="2109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10949">
                                            <p:txEl>
                                              <p:pRg st="1" end="1"/>
                                            </p:txEl>
                                          </p:spTgt>
                                        </p:tgtEl>
                                        <p:attrNameLst>
                                          <p:attrName>style.visibility</p:attrName>
                                        </p:attrNameLst>
                                      </p:cBhvr>
                                      <p:to>
                                        <p:strVal val="visible"/>
                                      </p:to>
                                    </p:set>
                                    <p:animEffect transition="in" filter="blinds(horizontal)">
                                      <p:cBhvr>
                                        <p:cTn id="18" dur="500"/>
                                        <p:tgtEl>
                                          <p:spTgt spid="21094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10949">
                                            <p:txEl>
                                              <p:pRg st="2" end="2"/>
                                            </p:txEl>
                                          </p:spTgt>
                                        </p:tgtEl>
                                        <p:attrNameLst>
                                          <p:attrName>style.visibility</p:attrName>
                                        </p:attrNameLst>
                                      </p:cBhvr>
                                      <p:to>
                                        <p:strVal val="visible"/>
                                      </p:to>
                                    </p:set>
                                    <p:animEffect transition="in" filter="blinds(horizontal)">
                                      <p:cBhvr>
                                        <p:cTn id="23" dur="500"/>
                                        <p:tgtEl>
                                          <p:spTgt spid="21094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10949">
                                            <p:txEl>
                                              <p:pRg st="3" end="3"/>
                                            </p:txEl>
                                          </p:spTgt>
                                        </p:tgtEl>
                                        <p:attrNameLst>
                                          <p:attrName>style.visibility</p:attrName>
                                        </p:attrNameLst>
                                      </p:cBhvr>
                                      <p:to>
                                        <p:strVal val="visible"/>
                                      </p:to>
                                    </p:set>
                                    <p:animEffect transition="in" filter="blinds(horizontal)">
                                      <p:cBhvr>
                                        <p:cTn id="28" dur="500"/>
                                        <p:tgtEl>
                                          <p:spTgt spid="2109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Text Box 4">
            <a:extLst>
              <a:ext uri="{FF2B5EF4-FFF2-40B4-BE49-F238E27FC236}">
                <a16:creationId xmlns="" xmlns:a16="http://schemas.microsoft.com/office/drawing/2014/main" id="{1BBF1643-9D27-4A2B-8199-26E4A90CAF95}"/>
              </a:ext>
            </a:extLst>
          </p:cNvPr>
          <p:cNvSpPr txBox="1">
            <a:spLocks noChangeArrowheads="1"/>
          </p:cNvSpPr>
          <p:nvPr/>
        </p:nvSpPr>
        <p:spPr bwMode="auto">
          <a:xfrm>
            <a:off x="3886200" y="0"/>
            <a:ext cx="4538663" cy="1150938"/>
          </a:xfrm>
          <a:prstGeom prst="rect">
            <a:avLst/>
          </a:prstGeom>
          <a:gradFill rotWithShape="1">
            <a:gsLst>
              <a:gs pos="0">
                <a:srgbClr val="FFFF00">
                  <a:alpha val="62000"/>
                </a:srgbClr>
              </a:gs>
              <a:gs pos="100000">
                <a:schemeClr val="hlink"/>
              </a:gs>
            </a:gsLst>
            <a:lin ang="5400000" scaled="1"/>
          </a:gradFill>
          <a:ln w="57150" cmpd="thinThick">
            <a:solidFill>
              <a:srgbClr val="000000"/>
            </a:solidFill>
            <a:miter lim="800000"/>
            <a:headEnd/>
            <a:tailEnd/>
          </a:ln>
          <a:effectLst>
            <a:outerShdw dist="107763" dir="2700000" algn="ctr" rotWithShape="0">
              <a:srgbClr val="808080">
                <a:alpha val="50000"/>
              </a:srgbClr>
            </a:outerShdw>
          </a:effec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ar-EG" sz="4400" b="1" dirty="0">
                <a:solidFill>
                  <a:schemeClr val="tx2"/>
                </a:solidFill>
                <a:effectLst>
                  <a:outerShdw blurRad="38100" dist="38100" dir="2700000" algn="tl">
                    <a:srgbClr val="000000"/>
                  </a:outerShdw>
                </a:effectLst>
                <a:latin typeface="Aldhabi" pitchFamily="2" charset="-78"/>
                <a:cs typeface="Aldhabi" pitchFamily="2" charset="-78"/>
              </a:rPr>
              <a:t>خصائص الاعاقة العقلية</a:t>
            </a:r>
          </a:p>
        </p:txBody>
      </p:sp>
      <p:sp>
        <p:nvSpPr>
          <p:cNvPr id="210949" name="Text Box 5" descr="16820_wallpaper280">
            <a:extLst>
              <a:ext uri="{FF2B5EF4-FFF2-40B4-BE49-F238E27FC236}">
                <a16:creationId xmlns="" xmlns:a16="http://schemas.microsoft.com/office/drawing/2014/main" id="{85FB3D07-0FBA-4949-BDE9-264BF7AF3497}"/>
              </a:ext>
            </a:extLst>
          </p:cNvPr>
          <p:cNvSpPr txBox="1">
            <a:spLocks noChangeArrowheads="1"/>
          </p:cNvSpPr>
          <p:nvPr/>
        </p:nvSpPr>
        <p:spPr bwMode="auto">
          <a:xfrm>
            <a:off x="361950" y="1196975"/>
            <a:ext cx="878205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chemeClr val="hlink"/>
              </a:buClr>
              <a:buFont typeface="Wingdings" panose="05000000000000000000" pitchFamily="2" charset="2"/>
              <a:buChar char="§"/>
            </a:pPr>
            <a:endParaRPr lang="ar-EG" altLang="ar-EG" sz="2600">
              <a:solidFill>
                <a:schemeClr val="tx2"/>
              </a:solidFill>
              <a:latin typeface="Arial Black" panose="020B0A04020102020204" pitchFamily="34" charset="0"/>
              <a:cs typeface="PT Bold Heading" pitchFamily="2" charset="0"/>
            </a:endParaRPr>
          </a:p>
        </p:txBody>
      </p:sp>
      <p:sp>
        <p:nvSpPr>
          <p:cNvPr id="32772" name="Rectangle 4">
            <a:extLst>
              <a:ext uri="{FF2B5EF4-FFF2-40B4-BE49-F238E27FC236}">
                <a16:creationId xmlns="" xmlns:a16="http://schemas.microsoft.com/office/drawing/2014/main" id="{511FC79B-FFFA-479C-B259-2175D1F0662D}"/>
              </a:ext>
            </a:extLst>
          </p:cNvPr>
          <p:cNvSpPr>
            <a:spLocks noChangeArrowheads="1"/>
          </p:cNvSpPr>
          <p:nvPr/>
        </p:nvSpPr>
        <p:spPr bwMode="auto">
          <a:xfrm>
            <a:off x="2331718" y="1262380"/>
            <a:ext cx="6736082" cy="5478423"/>
          </a:xfrm>
          <a:prstGeom prst="rect">
            <a:avLst/>
          </a:prstGeom>
          <a:solidFill>
            <a:srgbClr val="FFFFCC"/>
          </a:solidFill>
          <a:ln>
            <a:noFill/>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ar-SA" altLang="zh-CN" sz="1400" b="1" dirty="0">
                <a:solidFill>
                  <a:srgbClr val="C00000"/>
                </a:solidFill>
              </a:rPr>
              <a:t>الخصائص الجسمية : </a:t>
            </a:r>
          </a:p>
          <a:p>
            <a:pPr marL="342900" indent="-342900" algn="r" eaLnBrk="1" hangingPunct="1">
              <a:buAutoNum type="arabicParenR"/>
            </a:pPr>
            <a:r>
              <a:rPr lang="ar-SA" altLang="zh-CN" sz="2400" b="1" dirty="0" smtClean="0"/>
              <a:t>إن </a:t>
            </a:r>
            <a:r>
              <a:rPr lang="ar-SA" altLang="zh-CN" sz="2400" b="1" dirty="0"/>
              <a:t>معدل النمو الجسمي والحركي للمعوقين عقليا يميل إلى الانخفاض بشكل عام ، وتزداد درجة الانخفاض بازدياد شدة الإعاقة ، فيلاحظ أن المعوقين عقليا أصغر في حجومهم وأطوالهم من أقرانهم غير المعوقين . وتصاحب درجات الإعاقة الشديدة في غالب الأحيان تشوهات جسمية خاصة في الرأس والوجه ، وفي أحيان كثيرة في الأطراف العليا والسفلى ، كما أن حالتهم الصحية تتسم بالضعف العام مما يجعلهم يشعرون بسرعة الإجهاد والتعب ، وحيث أن قدرتهم على الاعتناء بأنفسهم أقل وتعرضهم للمرض أكثر احتمالا من العاديين </a:t>
            </a:r>
            <a:endParaRPr lang="en-US" altLang="zh-CN" sz="2400" b="1" dirty="0" smtClean="0"/>
          </a:p>
          <a:p>
            <a:pPr marL="514350" indent="-514350" algn="r" eaLnBrk="1" hangingPunct="1">
              <a:buAutoNum type="arabicParenR"/>
            </a:pPr>
            <a:r>
              <a:rPr lang="ar-SA" altLang="zh-CN" sz="2400" b="1" dirty="0">
                <a:solidFill>
                  <a:srgbClr val="C00000"/>
                </a:solidFill>
              </a:rPr>
              <a:t>وإن هؤلاء الأطفال لديهم فروق في مستوى نموهم الجسمي والحركي ، فهم أقل وزنا ، ومتأخرون في نموهم الحركي ، وذلك مثل القدرة على المشي ، واستخدام العضلات الصغيرة كعضلات اليد والأصابع ويواجهون مشاكل في السمع والبصر والجهاز </a:t>
            </a:r>
            <a:r>
              <a:rPr lang="ar-SA" altLang="zh-CN" sz="2400" b="1" dirty="0" smtClean="0">
                <a:solidFill>
                  <a:srgbClr val="C00000"/>
                </a:solidFill>
              </a:rPr>
              <a:t>العصبي</a:t>
            </a:r>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0" y="-18440400"/>
            <a:ext cx="25246877" cy="179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9640"/>
            <a:ext cx="2255519" cy="547842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0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210948"/>
                                        </p:tgtEl>
                                        <p:attrNameLst>
                                          <p:attrName>style.visibility</p:attrName>
                                        </p:attrNameLst>
                                      </p:cBhvr>
                                      <p:to>
                                        <p:strVal val="visible"/>
                                      </p:to>
                                    </p:set>
                                    <p:anim calcmode="lin" valueType="num">
                                      <p:cBhvr additive="base">
                                        <p:cTn id="7" dur="500" fill="hold"/>
                                        <p:tgtEl>
                                          <p:spTgt spid="210948"/>
                                        </p:tgtEl>
                                        <p:attrNameLst>
                                          <p:attrName>ppt_x</p:attrName>
                                        </p:attrNameLst>
                                      </p:cBhvr>
                                      <p:tavLst>
                                        <p:tav tm="0">
                                          <p:val>
                                            <p:strVal val="#ppt_x"/>
                                          </p:val>
                                        </p:tav>
                                        <p:tav tm="100000">
                                          <p:val>
                                            <p:strVal val="#ppt_x"/>
                                          </p:val>
                                        </p:tav>
                                      </p:tavLst>
                                    </p:anim>
                                    <p:anim calcmode="lin" valueType="num">
                                      <p:cBhvr additive="base">
                                        <p:cTn id="8" dur="500" fill="hold"/>
                                        <p:tgtEl>
                                          <p:spTgt spid="2109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nodePh="1">
                                  <p:stCondLst>
                                    <p:cond delay="0"/>
                                  </p:stCondLst>
                                  <p:endCondLst>
                                    <p:cond evt="begin" delay="0">
                                      <p:tn val="11"/>
                                    </p:cond>
                                  </p:endCondLst>
                                  <p:childTnLst>
                                    <p:set>
                                      <p:cBhvr>
                                        <p:cTn id="12" dur="1" fill="hold">
                                          <p:stCondLst>
                                            <p:cond delay="0"/>
                                          </p:stCondLst>
                                        </p:cTn>
                                        <p:tgtEl>
                                          <p:spTgt spid="210949">
                                            <p:txEl>
                                              <p:pRg st="0" end="0"/>
                                            </p:txEl>
                                          </p:spTgt>
                                        </p:tgtEl>
                                        <p:attrNameLst>
                                          <p:attrName>style.visibility</p:attrName>
                                        </p:attrNameLst>
                                      </p:cBhvr>
                                      <p:to>
                                        <p:strVal val="visible"/>
                                      </p:to>
                                    </p:set>
                                    <p:animEffect transition="in" filter="blinds(horizontal)">
                                      <p:cBhvr>
                                        <p:cTn id="13" dur="500"/>
                                        <p:tgtEl>
                                          <p:spTgt spid="2109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9" name="Text Box 5" descr="16820_wallpaper280">
            <a:extLst>
              <a:ext uri="{FF2B5EF4-FFF2-40B4-BE49-F238E27FC236}">
                <a16:creationId xmlns="" xmlns:a16="http://schemas.microsoft.com/office/drawing/2014/main" id="{54B42254-6EA8-43F2-867D-5152C8089EEA}"/>
              </a:ext>
            </a:extLst>
          </p:cNvPr>
          <p:cNvSpPr txBox="1">
            <a:spLocks noChangeArrowheads="1"/>
          </p:cNvSpPr>
          <p:nvPr/>
        </p:nvSpPr>
        <p:spPr bwMode="auto">
          <a:xfrm>
            <a:off x="361950" y="1196975"/>
            <a:ext cx="878205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chemeClr val="hlink"/>
              </a:buClr>
              <a:buFont typeface="Wingdings" panose="05000000000000000000" pitchFamily="2" charset="2"/>
              <a:buChar char="§"/>
            </a:pPr>
            <a:endParaRPr lang="ar-EG" altLang="ar-EG" sz="2600">
              <a:solidFill>
                <a:schemeClr val="tx2"/>
              </a:solidFill>
              <a:latin typeface="Arial Black" panose="020B0A04020102020204" pitchFamily="34" charset="0"/>
              <a:cs typeface="PT Bold Heading" pitchFamily="2" charset="0"/>
            </a:endParaRPr>
          </a:p>
        </p:txBody>
      </p:sp>
      <p:sp>
        <p:nvSpPr>
          <p:cNvPr id="33796" name="Rectangle 4">
            <a:extLst>
              <a:ext uri="{FF2B5EF4-FFF2-40B4-BE49-F238E27FC236}">
                <a16:creationId xmlns="" xmlns:a16="http://schemas.microsoft.com/office/drawing/2014/main" id="{88E01417-1974-4EBC-9CAB-9380CD79BF07}"/>
              </a:ext>
            </a:extLst>
          </p:cNvPr>
          <p:cNvSpPr>
            <a:spLocks noChangeArrowheads="1"/>
          </p:cNvSpPr>
          <p:nvPr/>
        </p:nvSpPr>
        <p:spPr bwMode="auto">
          <a:xfrm>
            <a:off x="2438400" y="728663"/>
            <a:ext cx="6477000" cy="5755422"/>
          </a:xfrm>
          <a:prstGeom prst="rect">
            <a:avLst/>
          </a:prstGeom>
          <a:solidFill>
            <a:srgbClr val="FFFFCC"/>
          </a:solidFill>
          <a:ln>
            <a:noFill/>
          </a:ln>
          <a:effectLs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ar-SA" altLang="zh-CN" sz="2400" b="1" dirty="0" smtClean="0">
                <a:solidFill>
                  <a:schemeClr val="bg1"/>
                </a:solidFill>
              </a:rPr>
              <a:t>:.</a:t>
            </a:r>
            <a:endParaRPr lang="ar-SA" altLang="zh-CN" sz="2400" b="1" dirty="0">
              <a:solidFill>
                <a:schemeClr val="bg1"/>
              </a:solidFill>
            </a:endParaRPr>
          </a:p>
          <a:p>
            <a:pPr algn="r" eaLnBrk="1" hangingPunct="1"/>
            <a:r>
              <a:rPr lang="ar-SA" altLang="zh-CN" sz="4000" b="1" dirty="0" smtClean="0">
                <a:solidFill>
                  <a:srgbClr val="FF0000"/>
                </a:solidFill>
                <a:latin typeface="Aldhabi" pitchFamily="2" charset="-78"/>
                <a:cs typeface="Aldhabi" pitchFamily="2" charset="-78"/>
              </a:rPr>
              <a:t>أهم لخصائص العقلية المعرفية التي تميز معظم الأطفال المتخلفين عقليا </a:t>
            </a:r>
            <a:r>
              <a:rPr lang="ar-SA" altLang="zh-CN" sz="2400" b="1" dirty="0" smtClean="0"/>
              <a:t>:</a:t>
            </a:r>
          </a:p>
          <a:p>
            <a:pPr algn="r" eaLnBrk="1" hangingPunct="1"/>
            <a:r>
              <a:rPr lang="ar-SA" altLang="zh-CN" sz="2400" b="1" dirty="0" smtClean="0"/>
              <a:t>1-الميل </a:t>
            </a:r>
            <a:r>
              <a:rPr lang="ar-SA" altLang="zh-CN" sz="2400" b="1" dirty="0"/>
              <a:t>نحو تبسيط المعلومات فالمعاق عقليا ، يتصف بقصور قدرته على التفكير المجرد ، فهو لا يستطيع استخدام المجردات في تفكيره ، ودائما يلجأ إلى استخدام المحسوسات في تفكيره </a:t>
            </a:r>
          </a:p>
          <a:p>
            <a:pPr algn="r" eaLnBrk="1" hangingPunct="1"/>
            <a:r>
              <a:rPr lang="ar-SA" altLang="zh-CN" sz="2400" b="1" dirty="0"/>
              <a:t>2- قصور القدرة على التعميم ، حيث أن قدرة المعاق عقليا على التعميم ضئيلة ، لذا ينبغي على من يقوم من</a:t>
            </a:r>
          </a:p>
          <a:p>
            <a:pPr algn="r" eaLnBrk="1" hangingPunct="1"/>
            <a:r>
              <a:rPr lang="ar-SA" altLang="zh-CN" sz="2400" b="1" dirty="0"/>
              <a:t>يقوم بتربية هؤلاء الأطفال أن يهتم بتنمية قدراتهم على التعميم .</a:t>
            </a:r>
          </a:p>
          <a:p>
            <a:pPr algn="r" eaLnBrk="1" hangingPunct="1"/>
            <a:r>
              <a:rPr lang="ar-SA" altLang="zh-CN" sz="2400" b="1" dirty="0"/>
              <a:t>3- ضعف القدرة على التذكر والتركيز .</a:t>
            </a:r>
          </a:p>
          <a:p>
            <a:pPr algn="r" eaLnBrk="1" hangingPunct="1"/>
            <a:r>
              <a:rPr lang="ar-SA" altLang="zh-CN" sz="2400" b="1" dirty="0"/>
              <a:t>4- التأخر في النمو اللغوي والكلامي ، حيث أن الطفل المعاق عقليا يتأخر في الكلام عن الطفل العادي ، وقدرته على الفهم منخفضة</a:t>
            </a:r>
          </a:p>
        </p:txBody>
      </p:sp>
      <p:pic>
        <p:nvPicPr>
          <p:cNvPr id="1044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28663"/>
            <a:ext cx="2362200" cy="575542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915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nodePh="1">
                                  <p:stCondLst>
                                    <p:cond delay="0"/>
                                  </p:stCondLst>
                                  <p:endCondLst>
                                    <p:cond evt="begin" delay="0">
                                      <p:tn val="5"/>
                                    </p:cond>
                                  </p:endCondLst>
                                  <p:childTnLst>
                                    <p:set>
                                      <p:cBhvr>
                                        <p:cTn id="6" dur="1" fill="hold">
                                          <p:stCondLst>
                                            <p:cond delay="0"/>
                                          </p:stCondLst>
                                        </p:cTn>
                                        <p:tgtEl>
                                          <p:spTgt spid="210949">
                                            <p:txEl>
                                              <p:pRg st="0" end="0"/>
                                            </p:txEl>
                                          </p:spTgt>
                                        </p:tgtEl>
                                        <p:attrNameLst>
                                          <p:attrName>style.visibility</p:attrName>
                                        </p:attrNameLst>
                                      </p:cBhvr>
                                      <p:to>
                                        <p:strVal val="visible"/>
                                      </p:to>
                                    </p:set>
                                    <p:animEffect transition="in" filter="blinds(horizontal)">
                                      <p:cBhvr>
                                        <p:cTn id="7" dur="500"/>
                                        <p:tgtEl>
                                          <p:spTgt spid="2109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 xmlns:a16="http://schemas.microsoft.com/office/drawing/2014/main" id="{86EC33D7-78EB-46C6-8D5A-7ED75354272D}"/>
              </a:ext>
            </a:extLst>
          </p:cNvPr>
          <p:cNvSpPr>
            <a:spLocks noChangeArrowheads="1"/>
          </p:cNvSpPr>
          <p:nvPr/>
        </p:nvSpPr>
        <p:spPr bwMode="auto">
          <a:xfrm>
            <a:off x="4190999" y="441325"/>
            <a:ext cx="4557713" cy="769441"/>
          </a:xfrm>
          <a:prstGeom prst="rect">
            <a:avLst/>
          </a:prstGeom>
          <a:solidFill>
            <a:srgbClr val="FFC000"/>
          </a:solidFill>
          <a:ln>
            <a:noFill/>
          </a:ln>
          <a:extLst/>
        </p:spPr>
        <p:txBody>
          <a:bodyPr wrap="square">
            <a:spAutoFit/>
          </a:bodyPr>
          <a:lstStyle/>
          <a:p>
            <a:pPr algn="ctr">
              <a:defRPr/>
            </a:pPr>
            <a:r>
              <a:rPr lang="ar-SA" altLang="zh-CN" sz="4400" b="1" dirty="0">
                <a:solidFill>
                  <a:srgbClr val="C00000"/>
                </a:solidFill>
                <a:effectLst>
                  <a:outerShdw blurRad="38100" dist="38100" dir="2700000" algn="tl">
                    <a:srgbClr val="C0C0C0"/>
                  </a:outerShdw>
                </a:effectLst>
                <a:latin typeface="Aldhabi" pitchFamily="2" charset="-78"/>
                <a:cs typeface="Aldhabi" pitchFamily="2" charset="-78"/>
              </a:rPr>
              <a:t>. الخصائص الانفعالية والاجتماعية </a:t>
            </a:r>
            <a:endParaRPr lang="en-US" sz="4400" b="1" dirty="0">
              <a:solidFill>
                <a:srgbClr val="C00000"/>
              </a:solidFill>
              <a:effectLst>
                <a:outerShdw blurRad="38100" dist="38100" dir="2700000" algn="tl">
                  <a:srgbClr val="C0C0C0"/>
                </a:outerShdw>
              </a:effectLst>
              <a:latin typeface="Aldhabi" pitchFamily="2" charset="-78"/>
              <a:cs typeface="Aldhabi" pitchFamily="2" charset="-78"/>
            </a:endParaRPr>
          </a:p>
        </p:txBody>
      </p:sp>
      <p:pic>
        <p:nvPicPr>
          <p:cNvPr id="34819" name="Picture 3" descr="clock_039">
            <a:extLst>
              <a:ext uri="{FF2B5EF4-FFF2-40B4-BE49-F238E27FC236}">
                <a16:creationId xmlns="" xmlns:a16="http://schemas.microsoft.com/office/drawing/2014/main" id="{6B5C8D03-F070-4DF5-9677-A61590E730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4192"/>
            <a:ext cx="2895600" cy="122370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4">
            <a:extLst>
              <a:ext uri="{FF2B5EF4-FFF2-40B4-BE49-F238E27FC236}">
                <a16:creationId xmlns="" xmlns:a16="http://schemas.microsoft.com/office/drawing/2014/main" id="{697B9AB5-F419-4DB9-B9F9-7EFEF3ECDAA7}"/>
              </a:ext>
            </a:extLst>
          </p:cNvPr>
          <p:cNvSpPr>
            <a:spLocks noChangeArrowheads="1"/>
          </p:cNvSpPr>
          <p:nvPr/>
        </p:nvSpPr>
        <p:spPr bwMode="auto">
          <a:xfrm>
            <a:off x="1655763" y="5265738"/>
            <a:ext cx="554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SA" altLang="ar-EG" sz="2400" b="1">
                <a:solidFill>
                  <a:srgbClr val="000000"/>
                </a:solidFill>
                <a:cs typeface="PT Bold Heading" pitchFamily="2" charset="0"/>
              </a:rPr>
              <a:t>3 د</a:t>
            </a:r>
            <a:endParaRPr lang="en-US" altLang="ar-EG" sz="2400" b="1">
              <a:solidFill>
                <a:srgbClr val="000000"/>
              </a:solidFill>
              <a:cs typeface="PT Bold Heading" pitchFamily="2" charset="0"/>
            </a:endParaRPr>
          </a:p>
        </p:txBody>
      </p:sp>
      <p:sp>
        <p:nvSpPr>
          <p:cNvPr id="213000" name="Rectangle 8">
            <a:extLst>
              <a:ext uri="{FF2B5EF4-FFF2-40B4-BE49-F238E27FC236}">
                <a16:creationId xmlns="" xmlns:a16="http://schemas.microsoft.com/office/drawing/2014/main" id="{690CFCE4-45CE-4F63-9E21-9F1D7755E0EA}"/>
              </a:ext>
            </a:extLst>
          </p:cNvPr>
          <p:cNvSpPr>
            <a:spLocks noChangeArrowheads="1"/>
          </p:cNvSpPr>
          <p:nvPr/>
        </p:nvSpPr>
        <p:spPr bwMode="auto">
          <a:xfrm>
            <a:off x="1368425" y="1304925"/>
            <a:ext cx="7623175" cy="4832092"/>
          </a:xfrm>
          <a:prstGeom prst="rect">
            <a:avLst/>
          </a:prstGeom>
          <a:solidFill>
            <a:srgbClr val="FFFFCC"/>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ar-SA" altLang="zh-CN" sz="2800" b="1" dirty="0" smtClean="0">
                <a:solidFill>
                  <a:srgbClr val="0070C0"/>
                </a:solidFill>
              </a:rPr>
              <a:t>العدوان </a:t>
            </a:r>
            <a:r>
              <a:rPr lang="ar-SA" altLang="zh-CN" sz="2800" b="1" dirty="0">
                <a:solidFill>
                  <a:srgbClr val="0070C0"/>
                </a:solidFill>
              </a:rPr>
              <a:t>، والانسحاب ، والسلوك التكراري ، والتردد ، والنشاط الزائد ، وعدم القدرة على ضبط الانفعالات، وعلى إنشاء علاقات اجتماعية فعّالة مع الغير ، والميل نحو مشاركة الأصغر سنا في نشاطهم وعدم تقدير الذات، وعدم الشعور بالأمن والكفاية </a:t>
            </a:r>
            <a:r>
              <a:rPr lang="ar-SA" altLang="zh-CN" sz="2800" b="1" dirty="0" smtClean="0">
                <a:solidFill>
                  <a:srgbClr val="0070C0"/>
                </a:solidFill>
              </a:rPr>
              <a:t>.</a:t>
            </a:r>
            <a:endParaRPr lang="en-US" altLang="zh-CN" sz="2800" b="1" dirty="0" smtClean="0">
              <a:solidFill>
                <a:srgbClr val="0070C0"/>
              </a:solidFill>
            </a:endParaRPr>
          </a:p>
          <a:p>
            <a:pPr algn="r" eaLnBrk="1" hangingPunct="1"/>
            <a:endParaRPr lang="ar-SA" altLang="zh-CN" sz="2800" b="1" dirty="0"/>
          </a:p>
          <a:p>
            <a:pPr algn="r" eaLnBrk="1" hangingPunct="1"/>
            <a:r>
              <a:rPr lang="ar-SA" altLang="zh-CN" sz="2800" b="1" dirty="0">
                <a:solidFill>
                  <a:srgbClr val="7030A0"/>
                </a:solidFill>
              </a:rPr>
              <a:t>والمعاق عقليا يعيش في عالم لا يواجه فيه سوى الفشل المستمر ولا يشعر فيه إلا بالعجز وقلة الشأن ، والشعور بالدينونة ، ويظهر هذا السلوك في تعامله مع الآخرين ، فهو لا يهتم بنظافته الشخصية ولا يهتم بتكوين علاقات اجتماعية مع غيره ، أو مشاركتهم في أوجه نشاطهم ، ويتصف المعاق عقليا في معظم الأحيان بالبلادة وعدم الاكتراث ، وعدم التحكم في الانفعالات</a:t>
            </a:r>
          </a:p>
        </p:txBody>
      </p:sp>
    </p:spTree>
    <p:extLst>
      <p:ext uri="{BB962C8B-B14F-4D97-AF65-F5344CB8AC3E}">
        <p14:creationId xmlns:p14="http://schemas.microsoft.com/office/powerpoint/2010/main" val="1193759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212994">
                                            <p:txEl>
                                              <p:pRg st="0" end="0"/>
                                            </p:txEl>
                                          </p:spTgt>
                                        </p:tgtEl>
                                        <p:attrNameLst>
                                          <p:attrName>style.visibility</p:attrName>
                                        </p:attrNameLst>
                                      </p:cBhvr>
                                      <p:to>
                                        <p:strVal val="visible"/>
                                      </p:to>
                                    </p:set>
                                    <p:animEffect transition="in" filter="fade">
                                      <p:cBhvr>
                                        <p:cTn id="7" dur="100"/>
                                        <p:tgtEl>
                                          <p:spTgt spid="212994">
                                            <p:txEl>
                                              <p:pRg st="0" end="0"/>
                                            </p:txEl>
                                          </p:spTgt>
                                        </p:tgtEl>
                                      </p:cBhvr>
                                    </p:animEffect>
                                    <p:anim calcmode="lin" valueType="num">
                                      <p:cBhvr>
                                        <p:cTn id="8" dur="400" fill="hold"/>
                                        <p:tgtEl>
                                          <p:spTgt spid="21299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12994">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1299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1299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4" fill="hold" grpId="0" nodeType="clickEffect">
                                  <p:stCondLst>
                                    <p:cond delay="0"/>
                                  </p:stCondLst>
                                  <p:childTnLst>
                                    <p:set>
                                      <p:cBhvr>
                                        <p:cTn id="15" dur="1" fill="hold">
                                          <p:stCondLst>
                                            <p:cond delay="0"/>
                                          </p:stCondLst>
                                        </p:cTn>
                                        <p:tgtEl>
                                          <p:spTgt spid="213000"/>
                                        </p:tgtEl>
                                        <p:attrNameLst>
                                          <p:attrName>style.visibility</p:attrName>
                                        </p:attrNameLst>
                                      </p:cBhvr>
                                      <p:to>
                                        <p:strVal val="visible"/>
                                      </p:to>
                                    </p:set>
                                    <p:anim calcmode="lin" valueType="num">
                                      <p:cBhvr additive="base">
                                        <p:cTn id="16" dur="2000" fill="hold"/>
                                        <p:tgtEl>
                                          <p:spTgt spid="213000"/>
                                        </p:tgtEl>
                                        <p:attrNameLst>
                                          <p:attrName>ppt_x</p:attrName>
                                        </p:attrNameLst>
                                      </p:cBhvr>
                                      <p:tavLst>
                                        <p:tav tm="0">
                                          <p:val>
                                            <p:strVal val="#ppt_x"/>
                                          </p:val>
                                        </p:tav>
                                        <p:tav tm="100000">
                                          <p:val>
                                            <p:strVal val="#ppt_x"/>
                                          </p:val>
                                        </p:tav>
                                      </p:tavLst>
                                    </p:anim>
                                    <p:anim calcmode="lin" valueType="num">
                                      <p:cBhvr additive="base">
                                        <p:cTn id="17" dur="2000" fill="hold"/>
                                        <p:tgtEl>
                                          <p:spTgt spid="2130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0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D080DF-8B6B-4876-A595-A0354182E33A}"/>
              </a:ext>
            </a:extLst>
          </p:cNvPr>
          <p:cNvSpPr>
            <a:spLocks noGrp="1"/>
          </p:cNvSpPr>
          <p:nvPr>
            <p:ph type="title"/>
          </p:nvPr>
        </p:nvSpPr>
        <p:spPr>
          <a:xfrm>
            <a:off x="2286000" y="0"/>
            <a:ext cx="6781800" cy="6553200"/>
          </a:xfrm>
          <a:solidFill>
            <a:srgbClr val="FFFFCC"/>
          </a:solidFill>
        </p:spPr>
        <p:txBody>
          <a:bodyPr>
            <a:normAutofit fontScale="90000"/>
          </a:bodyPr>
          <a:lstStyle/>
          <a:p>
            <a:r>
              <a:rPr lang="ar-EG" sz="6000" b="1" dirty="0">
                <a:solidFill>
                  <a:srgbClr val="FF0000"/>
                </a:solidFill>
                <a:effectLst>
                  <a:outerShdw blurRad="38100" dist="38100" dir="2700000" algn="tl">
                    <a:srgbClr val="000000">
                      <a:alpha val="43137"/>
                    </a:srgbClr>
                  </a:outerShdw>
                </a:effectLst>
                <a:latin typeface="Aldhabi" pitchFamily="2" charset="-78"/>
                <a:cs typeface="Aldhabi" pitchFamily="2" charset="-78"/>
              </a:rPr>
              <a:t>علاج الإعاقة العقلية </a:t>
            </a:r>
            <a:r>
              <a:rPr lang="ar-EG" sz="3200" b="1" dirty="0">
                <a:effectLst>
                  <a:outerShdw blurRad="38100" dist="38100" dir="2700000" algn="tl">
                    <a:srgbClr val="000000">
                      <a:alpha val="43137"/>
                    </a:srgbClr>
                  </a:outerShdw>
                </a:effectLst>
              </a:rPr>
              <a:t>من أهم عوامل نجاح علاج الإعاقة العقلية هي التعرف على المشكلة التي يعاني منها الطفل بوقت مبكر، إذا كانت هذه المشكلة جسدية أو عقلية أو مجتمعية وطرف علاج الإعاقة العقلية تشمل على الآتي</a:t>
            </a:r>
            <a:br>
              <a:rPr lang="ar-EG" sz="3200" b="1" dirty="0">
                <a:effectLst>
                  <a:outerShdw blurRad="38100" dist="38100" dir="2700000" algn="tl">
                    <a:srgbClr val="000000">
                      <a:alpha val="43137"/>
                    </a:srgbClr>
                  </a:outerShdw>
                </a:effectLst>
              </a:rPr>
            </a:br>
            <a:r>
              <a:rPr lang="ar-IQ" sz="3200" b="1" dirty="0" smtClean="0">
                <a:effectLst>
                  <a:outerShdw blurRad="38100" dist="38100" dir="2700000" algn="tl">
                    <a:srgbClr val="000000">
                      <a:alpha val="43137"/>
                    </a:srgbClr>
                  </a:outerShdw>
                </a:effectLst>
              </a:rPr>
              <a:t>1:</a:t>
            </a:r>
            <a:r>
              <a:rPr lang="ar-EG" sz="3200" b="1" dirty="0" smtClean="0">
                <a:effectLst>
                  <a:outerShdw blurRad="38100" dist="38100" dir="2700000" algn="tl">
                    <a:srgbClr val="000000">
                      <a:alpha val="43137"/>
                    </a:srgbClr>
                  </a:outerShdw>
                </a:effectLst>
              </a:rPr>
              <a:t> </a:t>
            </a:r>
            <a:r>
              <a:rPr lang="ar-EG" sz="3200" b="1" dirty="0">
                <a:solidFill>
                  <a:srgbClr val="C00000"/>
                </a:solidFill>
                <a:effectLst>
                  <a:outerShdw blurRad="38100" dist="38100" dir="2700000" algn="tl">
                    <a:srgbClr val="000000">
                      <a:alpha val="43137"/>
                    </a:srgbClr>
                  </a:outerShdw>
                </a:effectLst>
              </a:rPr>
              <a:t>علاج الأطفال اللذين يعانون من مشاكل في النمو بشكل فوري عند ملاحظة ظهور هذه المشاكل، وخصوصًا الأطفال من عمر الولادة وحتى ال 3 سنوات، والعمل على توفير خدمات التعليم المبكر للأطفال من عمر 3 إلى 5 سنوات والتي تعود بفائدة كبيرة على تحسين حالة الطفل بشكل عام.</a:t>
            </a:r>
            <a:br>
              <a:rPr lang="ar-EG" sz="3200" b="1" dirty="0">
                <a:solidFill>
                  <a:srgbClr val="C00000"/>
                </a:solidFill>
                <a:effectLst>
                  <a:outerShdw blurRad="38100" dist="38100" dir="2700000" algn="tl">
                    <a:srgbClr val="000000">
                      <a:alpha val="43137"/>
                    </a:srgbClr>
                  </a:outerShdw>
                </a:effectLst>
              </a:rPr>
            </a:br>
            <a:r>
              <a:rPr lang="ar-EG" b="1" dirty="0">
                <a:solidFill>
                  <a:srgbClr val="C00000"/>
                </a:solidFill>
                <a:effectLst>
                  <a:outerShdw blurRad="38100" dist="38100" dir="2700000" algn="tl">
                    <a:srgbClr val="000000">
                      <a:alpha val="43137"/>
                    </a:srgbClr>
                  </a:outerShdw>
                </a:effectLst>
              </a:rPr>
              <a:t/>
            </a:r>
            <a:br>
              <a:rPr lang="ar-EG" b="1" dirty="0">
                <a:solidFill>
                  <a:srgbClr val="C00000"/>
                </a:solidFill>
                <a:effectLst>
                  <a:outerShdw blurRad="38100" dist="38100" dir="2700000" algn="tl">
                    <a:srgbClr val="000000">
                      <a:alpha val="43137"/>
                    </a:srgbClr>
                  </a:outerShdw>
                </a:effectLst>
              </a:rPr>
            </a:br>
            <a:endParaRPr lang="ar-EG" b="1" dirty="0">
              <a:solidFill>
                <a:srgbClr val="C00000"/>
              </a:solidFill>
              <a:effectLst>
                <a:outerShdw blurRad="38100" dist="38100" dir="2700000" algn="tl">
                  <a:srgbClr val="000000">
                    <a:alpha val="43137"/>
                  </a:srgbClr>
                </a:outerShdw>
              </a:effectLst>
            </a:endParaRPr>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 y="0"/>
            <a:ext cx="2507411" cy="68580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300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C87BE5-2402-4386-94CE-E1EDDB552F46}"/>
              </a:ext>
            </a:extLst>
          </p:cNvPr>
          <p:cNvSpPr>
            <a:spLocks noGrp="1"/>
          </p:cNvSpPr>
          <p:nvPr>
            <p:ph type="title"/>
          </p:nvPr>
        </p:nvSpPr>
        <p:spPr>
          <a:xfrm>
            <a:off x="457200" y="274638"/>
            <a:ext cx="8229600" cy="5821362"/>
          </a:xfrm>
          <a:solidFill>
            <a:srgbClr val="FFFFCC"/>
          </a:solidFill>
        </p:spPr>
        <p:txBody>
          <a:bodyPr>
            <a:normAutofit fontScale="90000"/>
          </a:bodyPr>
          <a:lstStyle/>
          <a:p>
            <a:r>
              <a:rPr lang="ar-IQ" b="1" dirty="0" smtClean="0">
                <a:effectLst>
                  <a:outerShdw blurRad="38100" dist="38100" dir="2700000" algn="tl">
                    <a:srgbClr val="000000">
                      <a:alpha val="43137"/>
                    </a:srgbClr>
                  </a:outerShdw>
                </a:effectLst>
              </a:rPr>
              <a:t>2-</a:t>
            </a:r>
            <a:r>
              <a:rPr lang="ar-EG" b="1" dirty="0" smtClean="0">
                <a:solidFill>
                  <a:srgbClr val="C00000"/>
                </a:solidFill>
                <a:effectLst>
                  <a:outerShdw blurRad="38100" dist="38100" dir="2700000" algn="tl">
                    <a:srgbClr val="000000">
                      <a:alpha val="43137"/>
                    </a:srgbClr>
                  </a:outerShdw>
                </a:effectLst>
              </a:rPr>
              <a:t>وضع </a:t>
            </a:r>
            <a:r>
              <a:rPr lang="ar-EG" b="1" dirty="0">
                <a:solidFill>
                  <a:srgbClr val="C00000"/>
                </a:solidFill>
                <a:effectLst>
                  <a:outerShdw blurRad="38100" dist="38100" dir="2700000" algn="tl">
                    <a:srgbClr val="000000">
                      <a:alpha val="43137"/>
                    </a:srgbClr>
                  </a:outerShdw>
                </a:effectLst>
              </a:rPr>
              <a:t>خطة شاملة لحالة الطفل وكيفية علاجها</a:t>
            </a:r>
            <a:r>
              <a:rPr lang="ar-EG" b="1" dirty="0">
                <a:effectLst>
                  <a:outerShdw blurRad="38100" dist="38100" dir="2700000" algn="tl">
                    <a:srgbClr val="000000">
                      <a:alpha val="43137"/>
                    </a:srgbClr>
                  </a:outerShdw>
                </a:effectLst>
              </a:rPr>
              <a:t>، والتي يتم القيام بها بمساعدة من عدة أطراف منهم مقدمين الرعاية الصحية مثل الأطباء والممرضات، المعلمين المتخصصين بتعليم الطفل ذو الإعاقة والمعالجين السلوكيين ومراكز الخدمات الإجتماعية التي تقدم العون والنصح لهذه العائلات.</a:t>
            </a:r>
            <a:br>
              <a:rPr lang="ar-EG" b="1" dirty="0">
                <a:effectLst>
                  <a:outerShdw blurRad="38100" dist="38100" dir="2700000" algn="tl">
                    <a:srgbClr val="000000">
                      <a:alpha val="43137"/>
                    </a:srgbClr>
                  </a:outerShdw>
                </a:effectLst>
              </a:rPr>
            </a:br>
            <a:r>
              <a:rPr lang="ar-EG" b="1" dirty="0">
                <a:effectLst>
                  <a:outerShdw blurRad="38100" dist="38100" dir="2700000" algn="tl">
                    <a:srgbClr val="000000">
                      <a:alpha val="43137"/>
                    </a:srgbClr>
                  </a:outerShdw>
                </a:effectLst>
              </a:rPr>
              <a:t/>
            </a:r>
            <a:br>
              <a:rPr lang="ar-EG" b="1" dirty="0">
                <a:effectLst>
                  <a:outerShdw blurRad="38100" dist="38100" dir="2700000" algn="tl">
                    <a:srgbClr val="000000">
                      <a:alpha val="43137"/>
                    </a:srgbClr>
                  </a:outerShdw>
                </a:effectLst>
              </a:rPr>
            </a:br>
            <a:endParaRPr lang="ar-EG"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337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8D2B5E-4EE1-49F7-B21B-55E787BF424E}"/>
              </a:ext>
            </a:extLst>
          </p:cNvPr>
          <p:cNvSpPr>
            <a:spLocks noGrp="1"/>
          </p:cNvSpPr>
          <p:nvPr>
            <p:ph type="title"/>
          </p:nvPr>
        </p:nvSpPr>
        <p:spPr>
          <a:xfrm>
            <a:off x="457200" y="228600"/>
            <a:ext cx="8229600" cy="5943600"/>
          </a:xfrm>
          <a:solidFill>
            <a:srgbClr val="FFFFCC"/>
          </a:solidFill>
        </p:spPr>
        <p:txBody>
          <a:bodyPr>
            <a:normAutofit/>
          </a:bodyPr>
          <a:lstStyle/>
          <a:p>
            <a:r>
              <a:rPr lang="ar-IQ" sz="3200" b="1" dirty="0" smtClean="0">
                <a:effectLst>
                  <a:outerShdw blurRad="38100" dist="38100" dir="2700000" algn="tl">
                    <a:srgbClr val="000000">
                      <a:alpha val="43137"/>
                    </a:srgbClr>
                  </a:outerShdw>
                </a:effectLst>
              </a:rPr>
              <a:t>3-</a:t>
            </a:r>
            <a:r>
              <a:rPr lang="ar-EG" sz="3200" b="1" dirty="0" smtClean="0">
                <a:solidFill>
                  <a:srgbClr val="C00000"/>
                </a:solidFill>
                <a:effectLst>
                  <a:outerShdw blurRad="38100" dist="38100" dir="2700000" algn="tl">
                    <a:srgbClr val="000000">
                      <a:alpha val="43137"/>
                    </a:srgbClr>
                  </a:outerShdw>
                </a:effectLst>
              </a:rPr>
              <a:t>توفير </a:t>
            </a:r>
            <a:r>
              <a:rPr lang="ar-EG" sz="3200" b="1" dirty="0">
                <a:solidFill>
                  <a:srgbClr val="C00000"/>
                </a:solidFill>
                <a:effectLst>
                  <a:outerShdw blurRad="38100" dist="38100" dir="2700000" algn="tl">
                    <a:srgbClr val="000000">
                      <a:alpha val="43137"/>
                    </a:srgbClr>
                  </a:outerShdw>
                </a:effectLst>
              </a:rPr>
              <a:t>الرعاية الوقائية لهذا الطفل</a:t>
            </a:r>
            <a:r>
              <a:rPr lang="ar-EG" sz="3200" b="1" dirty="0">
                <a:effectLst>
                  <a:outerShdw blurRad="38100" dist="38100" dir="2700000" algn="tl">
                    <a:srgbClr val="000000">
                      <a:alpha val="43137"/>
                    </a:srgbClr>
                  </a:outerShdw>
                </a:effectLst>
              </a:rPr>
              <a:t>، والتي يجب توفرها في المستشفايات بشكل أفضل من خلال منح وقت إضافي للعلاج داخل المستشفى للأطفال اللذين يعانون من الإعاقة العقلية، والعمل على تثقيف الأهل في كيفية رعاية هذا الطفل ووقايته من أي أضرار. العمل على توفير برامج غذائية صحية تتضمن أنواع الأكل التي يجب استهلاكها عند هؤلاء الأطفال، التمارين الرياضية التي يجب عليهم القيام بها وذلك لأن السمنة وقلة الحركة أحد أسباب الإصابة بالعديد من الأمراض في حالات الإعاقة العقلية.</a:t>
            </a:r>
            <a:br>
              <a:rPr lang="ar-EG" sz="3200" b="1" dirty="0">
                <a:effectLst>
                  <a:outerShdw blurRad="38100" dist="38100" dir="2700000" algn="tl">
                    <a:srgbClr val="000000">
                      <a:alpha val="43137"/>
                    </a:srgbClr>
                  </a:outerShdw>
                </a:effectLst>
              </a:rPr>
            </a:br>
            <a:r>
              <a:rPr lang="ar-EG" sz="3200" b="1" dirty="0">
                <a:effectLst>
                  <a:outerShdw blurRad="38100" dist="38100" dir="2700000" algn="tl">
                    <a:srgbClr val="000000">
                      <a:alpha val="43137"/>
                    </a:srgbClr>
                  </a:outerShdw>
                </a:effectLst>
              </a:rPr>
              <a:t/>
            </a:r>
            <a:br>
              <a:rPr lang="ar-EG" sz="3200" b="1" dirty="0">
                <a:effectLst>
                  <a:outerShdw blurRad="38100" dist="38100" dir="2700000" algn="tl">
                    <a:srgbClr val="000000">
                      <a:alpha val="43137"/>
                    </a:srgbClr>
                  </a:outerShdw>
                </a:effectLst>
              </a:rPr>
            </a:br>
            <a:endParaRPr lang="ar-EG"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0294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A861AF-5DF1-465F-88E1-62E4E26C7C19}"/>
              </a:ext>
            </a:extLst>
          </p:cNvPr>
          <p:cNvSpPr>
            <a:spLocks noGrp="1"/>
          </p:cNvSpPr>
          <p:nvPr>
            <p:ph type="title"/>
          </p:nvPr>
        </p:nvSpPr>
        <p:spPr>
          <a:xfrm>
            <a:off x="152400" y="274638"/>
            <a:ext cx="8839200" cy="6049962"/>
          </a:xfrm>
          <a:solidFill>
            <a:srgbClr val="FFFFCC"/>
          </a:solidFill>
        </p:spPr>
        <p:txBody>
          <a:bodyPr>
            <a:normAutofit fontScale="90000"/>
          </a:bodyPr>
          <a:lstStyle/>
          <a:p>
            <a:r>
              <a:rPr lang="ar-IQ" sz="3600" b="1" dirty="0" smtClean="0">
                <a:effectLst>
                  <a:outerShdw blurRad="38100" dist="38100" dir="2700000" algn="tl">
                    <a:srgbClr val="000000">
                      <a:alpha val="43137"/>
                    </a:srgbClr>
                  </a:outerShdw>
                </a:effectLst>
              </a:rPr>
              <a:t>4-</a:t>
            </a:r>
            <a:r>
              <a:rPr lang="ar-EG" sz="3600" b="1" dirty="0" smtClean="0">
                <a:solidFill>
                  <a:srgbClr val="C00000"/>
                </a:solidFill>
                <a:effectLst>
                  <a:outerShdw blurRad="38100" dist="38100" dir="2700000" algn="tl">
                    <a:srgbClr val="000000">
                      <a:alpha val="43137"/>
                    </a:srgbClr>
                  </a:outerShdw>
                </a:effectLst>
              </a:rPr>
              <a:t>علاج </a:t>
            </a:r>
            <a:r>
              <a:rPr lang="ar-EG" sz="3600" b="1" dirty="0">
                <a:solidFill>
                  <a:srgbClr val="C00000"/>
                </a:solidFill>
                <a:effectLst>
                  <a:outerShdw blurRad="38100" dist="38100" dir="2700000" algn="tl">
                    <a:srgbClr val="000000">
                      <a:alpha val="43137"/>
                    </a:srgbClr>
                  </a:outerShdw>
                </a:effectLst>
              </a:rPr>
              <a:t>الإعاقة العقلية يعد التشخيص المبكر للأطفال </a:t>
            </a:r>
            <a:r>
              <a:rPr lang="ar-EG" sz="3600" b="1" dirty="0">
                <a:effectLst>
                  <a:outerShdw blurRad="38100" dist="38100" dir="2700000" algn="tl">
                    <a:srgbClr val="000000">
                      <a:alpha val="43137"/>
                    </a:srgbClr>
                  </a:outerShdw>
                </a:effectLst>
              </a:rPr>
              <a:t>الذين يعانون من تأخر في النمو ضروريًا لبدء خدمات الرعاية وخدمات التعليم منذ الطفولة المبكرة مما يعطي نتائج أفضل، ومن الضروري وضع خطة إدارة شاملة للحالة فهي تمثل الدعامة الأساسية لعلاج الإعاقة العقلية، وتتضمن الخطة التأهيلية للطفل مدخلات من مقدمي الرعاية في </a:t>
            </a:r>
            <a:r>
              <a:rPr lang="ar-EG" sz="3600" b="1" u="sng" dirty="0">
                <a:solidFill>
                  <a:srgbClr val="C00000"/>
                </a:solidFill>
                <a:effectLst>
                  <a:outerShdw blurRad="38100" dist="38100" dir="2700000" algn="tl">
                    <a:srgbClr val="000000">
                      <a:alpha val="43137"/>
                    </a:srgbClr>
                  </a:outerShdw>
                </a:effectLst>
              </a:rPr>
              <a:t>تخصصات متعددة تشمل:</a:t>
            </a:r>
            <a:br>
              <a:rPr lang="ar-EG" sz="3600" b="1" u="sng" dirty="0">
                <a:solidFill>
                  <a:srgbClr val="C00000"/>
                </a:solidFill>
                <a:effectLst>
                  <a:outerShdw blurRad="38100" dist="38100" dir="2700000" algn="tl">
                    <a:srgbClr val="000000">
                      <a:alpha val="43137"/>
                    </a:srgbClr>
                  </a:outerShdw>
                </a:effectLst>
              </a:rPr>
            </a:br>
            <a:r>
              <a:rPr lang="ar-EG" sz="3600" b="1" dirty="0">
                <a:effectLst>
                  <a:outerShdw blurRad="38100" dist="38100" dir="2700000" algn="tl">
                    <a:srgbClr val="000000">
                      <a:alpha val="43137"/>
                    </a:srgbClr>
                  </a:outerShdw>
                </a:effectLst>
              </a:rPr>
              <a:t> المعالج السلوكي</a:t>
            </a:r>
            <a:r>
              <a:rPr lang="ar-EG" sz="3600" b="1" dirty="0" smtClean="0">
                <a:effectLst>
                  <a:outerShdw blurRad="38100" dist="38100" dir="2700000" algn="tl">
                    <a:srgbClr val="000000">
                      <a:alpha val="43137"/>
                    </a:srgbClr>
                  </a:outerShdw>
                </a:effectLst>
              </a:rPr>
              <a:t>.</a:t>
            </a:r>
            <a:r>
              <a:rPr lang="ar-IQ" sz="3600" b="1" dirty="0" smtClean="0">
                <a:effectLst>
                  <a:outerShdw blurRad="38100" dist="38100" dir="2700000" algn="tl">
                    <a:srgbClr val="000000">
                      <a:alpha val="43137"/>
                    </a:srgbClr>
                  </a:outerShdw>
                </a:effectLst>
              </a:rPr>
              <a:t/>
            </a:r>
            <a:br>
              <a:rPr lang="ar-IQ" sz="3600" b="1" dirty="0" smtClean="0">
                <a:effectLst>
                  <a:outerShdw blurRad="38100" dist="38100" dir="2700000" algn="tl">
                    <a:srgbClr val="000000">
                      <a:alpha val="43137"/>
                    </a:srgbClr>
                  </a:outerShdw>
                </a:effectLst>
              </a:rPr>
            </a:br>
            <a:r>
              <a:rPr lang="ar-EG" sz="3600" b="1" dirty="0" smtClean="0">
                <a:effectLst>
                  <a:outerShdw blurRad="38100" dist="38100" dir="2700000" algn="tl">
                    <a:srgbClr val="000000">
                      <a:alpha val="43137"/>
                    </a:srgbClr>
                  </a:outerShdw>
                </a:effectLst>
              </a:rPr>
              <a:t>المعالج </a:t>
            </a:r>
            <a:r>
              <a:rPr lang="ar-EG" sz="3600" b="1" dirty="0">
                <a:effectLst>
                  <a:outerShdw blurRad="38100" dist="38100" dir="2700000" algn="tl">
                    <a:srgbClr val="000000">
                      <a:alpha val="43137"/>
                    </a:srgbClr>
                  </a:outerShdw>
                </a:effectLst>
              </a:rPr>
              <a:t>اللغوي.</a:t>
            </a:r>
            <a:br>
              <a:rPr lang="ar-EG" sz="3600" b="1" dirty="0">
                <a:effectLst>
                  <a:outerShdw blurRad="38100" dist="38100" dir="2700000" algn="tl">
                    <a:srgbClr val="000000">
                      <a:alpha val="43137"/>
                    </a:srgbClr>
                  </a:outerShdw>
                </a:effectLst>
              </a:rPr>
            </a:br>
            <a:r>
              <a:rPr lang="ar-EG" sz="3600" b="1" dirty="0">
                <a:effectLst>
                  <a:outerShdw blurRad="38100" dist="38100" dir="2700000" algn="tl">
                    <a:srgbClr val="000000">
                      <a:alpha val="43137"/>
                    </a:srgbClr>
                  </a:outerShdw>
                </a:effectLst>
              </a:rPr>
              <a:t>المعالج المهني</a:t>
            </a:r>
            <a:r>
              <a:rPr lang="ar-EG" sz="3600" b="1" dirty="0" smtClean="0">
                <a:effectLst>
                  <a:outerShdw blurRad="38100" dist="38100" dir="2700000" algn="tl">
                    <a:srgbClr val="000000">
                      <a:alpha val="43137"/>
                    </a:srgbClr>
                  </a:outerShdw>
                </a:effectLst>
              </a:rPr>
              <a:t>.</a:t>
            </a:r>
            <a:r>
              <a:rPr lang="ar-IQ" sz="3600" b="1" dirty="0" smtClean="0">
                <a:effectLst>
                  <a:outerShdw blurRad="38100" dist="38100" dir="2700000" algn="tl">
                    <a:srgbClr val="000000">
                      <a:alpha val="43137"/>
                    </a:srgbClr>
                  </a:outerShdw>
                </a:effectLst>
              </a:rPr>
              <a:t/>
            </a:r>
            <a:br>
              <a:rPr lang="ar-IQ" sz="3600" b="1" dirty="0" smtClean="0">
                <a:effectLst>
                  <a:outerShdw blurRad="38100" dist="38100" dir="2700000" algn="tl">
                    <a:srgbClr val="000000">
                      <a:alpha val="43137"/>
                    </a:srgbClr>
                  </a:outerShdw>
                </a:effectLst>
              </a:rPr>
            </a:br>
            <a:r>
              <a:rPr lang="ar-EG" sz="3600" b="1" dirty="0" smtClean="0">
                <a:effectLst>
                  <a:outerShdw blurRad="38100" dist="38100" dir="2700000" algn="tl">
                    <a:srgbClr val="000000">
                      <a:alpha val="43137"/>
                    </a:srgbClr>
                  </a:outerShdw>
                </a:effectLst>
              </a:rPr>
              <a:t> </a:t>
            </a:r>
            <a:r>
              <a:rPr lang="ar-EG" sz="3600" b="1" dirty="0">
                <a:effectLst>
                  <a:outerShdw blurRad="38100" dist="38100" dir="2700000" algn="tl">
                    <a:srgbClr val="000000">
                      <a:alpha val="43137"/>
                    </a:srgbClr>
                  </a:outerShdw>
                </a:effectLst>
              </a:rPr>
              <a:t>أخصائي التوعية.</a:t>
            </a:r>
            <a:br>
              <a:rPr lang="ar-EG" sz="3600" b="1" dirty="0">
                <a:effectLst>
                  <a:outerShdw blurRad="38100" dist="38100" dir="2700000" algn="tl">
                    <a:srgbClr val="000000">
                      <a:alpha val="43137"/>
                    </a:srgbClr>
                  </a:outerShdw>
                </a:effectLst>
              </a:rPr>
            </a:br>
            <a:r>
              <a:rPr lang="ar-EG" sz="3600" b="1" dirty="0">
                <a:effectLst>
                  <a:outerShdw blurRad="38100" dist="38100" dir="2700000" algn="tl">
                    <a:srgbClr val="000000">
                      <a:alpha val="43137"/>
                    </a:srgbClr>
                  </a:outerShdw>
                </a:effectLst>
              </a:rPr>
              <a:t/>
            </a:r>
            <a:br>
              <a:rPr lang="ar-EG" sz="3600" b="1" dirty="0">
                <a:effectLst>
                  <a:outerShdw blurRad="38100" dist="38100" dir="2700000" algn="tl">
                    <a:srgbClr val="000000">
                      <a:alpha val="43137"/>
                    </a:srgbClr>
                  </a:outerShdw>
                </a:effectLst>
              </a:rPr>
            </a:br>
            <a:endParaRPr lang="ar-EG"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6679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الخطوات الوقائية   &lt;ul&gt;&lt;li&gt;تعزيز جهود رعاية الأمومة والطفولة وتنظيم صحة الأسرة .  &lt;/li&gt;&lt;/ul&gt;&lt;ul&gt;&lt;li&gt;منع الأدوية الضارة عن ...">
            <a:extLst>
              <a:ext uri="{FF2B5EF4-FFF2-40B4-BE49-F238E27FC236}">
                <a16:creationId xmlns="" xmlns:a16="http://schemas.microsoft.com/office/drawing/2014/main" id="{21F0CE5E-4521-4088-BDAE-0819C21DF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474200" cy="710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178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FFCC"/>
          </a:solidFill>
          <a:effectLst>
            <a:innerShdw blurRad="63500" dist="50800" dir="13500000">
              <a:prstClr val="black">
                <a:alpha val="50000"/>
              </a:prstClr>
            </a:innerShdw>
          </a:effectLst>
        </p:spPr>
        <p:txBody>
          <a:bodyPr>
            <a:normAutofit/>
          </a:bodyPr>
          <a:lstStyle/>
          <a:p>
            <a:r>
              <a:rPr lang="ar-SA" sz="4000" b="1" dirty="0" err="1" smtClean="0"/>
              <a:t>اللغ</a:t>
            </a:r>
            <a:r>
              <a:rPr lang="ar-IQ" sz="4000" b="1" dirty="0"/>
              <a:t>ة</a:t>
            </a:r>
            <a:r>
              <a:rPr lang="ar-SA" sz="4000" b="1" dirty="0" smtClean="0"/>
              <a:t> </a:t>
            </a:r>
            <a:r>
              <a:rPr lang="ar-SA" sz="4000" b="1" dirty="0"/>
              <a:t>المستخدمة للإشارة إلى مجال الإعاقة</a:t>
            </a:r>
          </a:p>
        </p:txBody>
      </p:sp>
      <p:sp>
        <p:nvSpPr>
          <p:cNvPr id="3" name="عنصر نائب للمحتوى 2"/>
          <p:cNvSpPr>
            <a:spLocks noGrp="1"/>
          </p:cNvSpPr>
          <p:nvPr>
            <p:ph idx="1"/>
          </p:nvPr>
        </p:nvSpPr>
        <p:spPr>
          <a:xfrm>
            <a:off x="1905000" y="1600200"/>
            <a:ext cx="6781800" cy="4525963"/>
          </a:xfrm>
          <a:solidFill>
            <a:srgbClr val="FFCC00"/>
          </a:solidFill>
          <a:effectLst>
            <a:innerShdw blurRad="114300">
              <a:prstClr val="black"/>
            </a:innerShdw>
          </a:effectLst>
        </p:spPr>
        <p:txBody>
          <a:bodyPr>
            <a:normAutofit fontScale="92500" lnSpcReduction="20000"/>
          </a:bodyPr>
          <a:lstStyle/>
          <a:p>
            <a:pPr algn="r"/>
            <a:r>
              <a:rPr lang="ar-SA" b="1" dirty="0" err="1"/>
              <a:t>إعتمدت</a:t>
            </a:r>
            <a:r>
              <a:rPr lang="ar-SA" b="1" dirty="0"/>
              <a:t> منظمة الصحة العالمية مصطلح (التخلف) على الرغم من ان </a:t>
            </a:r>
            <a:r>
              <a:rPr lang="ar-SA" b="1" dirty="0" err="1"/>
              <a:t>إستخدام</a:t>
            </a:r>
            <a:r>
              <a:rPr lang="ar-SA" b="1" dirty="0"/>
              <a:t> مصطلحات الخلل أو العجز أو الإعاقة قد تكون أكثر دقة</a:t>
            </a:r>
          </a:p>
          <a:p>
            <a:pPr algn="r"/>
            <a:r>
              <a:rPr lang="ar-SA" b="1" dirty="0"/>
              <a:t>في الماضي </a:t>
            </a:r>
            <a:r>
              <a:rPr lang="ar-SA" b="1" dirty="0" err="1"/>
              <a:t>إستخدمت</a:t>
            </a:r>
            <a:r>
              <a:rPr lang="ar-SA" b="1" dirty="0"/>
              <a:t> الكلمات التالية لوصف أصحاب الإعاقة: </a:t>
            </a:r>
            <a:r>
              <a:rPr lang="ar-SA" b="1" dirty="0">
                <a:solidFill>
                  <a:srgbClr val="C00000"/>
                </a:solidFill>
              </a:rPr>
              <a:t>أبله, عاجز, يعاني من كذا, ضحية كذا</a:t>
            </a:r>
            <a:r>
              <a:rPr lang="ar-SA" b="1" dirty="0"/>
              <a:t> وكلها تحمل دلالات سلبية</a:t>
            </a:r>
          </a:p>
          <a:p>
            <a:pPr algn="r"/>
            <a:r>
              <a:rPr lang="ar-SA" b="1" dirty="0"/>
              <a:t>كلمات أخرى مازالت تستخدم من قبل المهنيين والعامة:</a:t>
            </a:r>
          </a:p>
          <a:p>
            <a:pPr algn="r"/>
            <a:r>
              <a:rPr lang="ar-SA" b="1" dirty="0" smtClean="0">
                <a:solidFill>
                  <a:srgbClr val="C00000"/>
                </a:solidFill>
              </a:rPr>
              <a:t>مريض, حاله, </a:t>
            </a:r>
            <a:r>
              <a:rPr lang="ar-SA" b="1" dirty="0">
                <a:solidFill>
                  <a:srgbClr val="C00000"/>
                </a:solidFill>
              </a:rPr>
              <a:t>معاق, معوق, متخلف, العوق وكلها تعكس موقف محدد تجاه الإعاقة وهو موقف الشفقة والرثاء</a:t>
            </a:r>
          </a:p>
          <a:p>
            <a:pPr algn="r"/>
            <a:endParaRPr lang="ar-SA" b="1"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524000"/>
            <a:ext cx="193548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3962400"/>
            <a:ext cx="193548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664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4C08DB-E091-4CE6-AB73-0F6B5D4F6A6A}"/>
              </a:ext>
            </a:extLst>
          </p:cNvPr>
          <p:cNvSpPr>
            <a:spLocks noGrp="1"/>
          </p:cNvSpPr>
          <p:nvPr>
            <p:ph type="title"/>
          </p:nvPr>
        </p:nvSpPr>
        <p:spPr/>
        <p:txBody>
          <a:bodyPr>
            <a:normAutofit fontScale="90000"/>
          </a:bodyPr>
          <a:lstStyle/>
          <a:p>
            <a:r>
              <a:rPr lang="ar-EG" b="1" dirty="0"/>
              <a:t>كيف أعرف أن طفلي سليم عقليًا</a:t>
            </a:r>
            <a:br>
              <a:rPr lang="ar-EG" b="1" dirty="0"/>
            </a:br>
            <a:endParaRPr lang="ar-EG" dirty="0"/>
          </a:p>
        </p:txBody>
      </p:sp>
      <p:pic>
        <p:nvPicPr>
          <p:cNvPr id="78850" name="Picture 2" descr="كيف أعرف أن طفلي سليم عقليًا">
            <a:extLst>
              <a:ext uri="{FF2B5EF4-FFF2-40B4-BE49-F238E27FC236}">
                <a16:creationId xmlns="" xmlns:a16="http://schemas.microsoft.com/office/drawing/2014/main" id="{30ACB722-3E37-4459-956B-50B36D523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4582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416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0A1C2B-E8ED-45C1-9C58-BA10C62729D7}"/>
              </a:ext>
            </a:extLst>
          </p:cNvPr>
          <p:cNvSpPr>
            <a:spLocks noGrp="1"/>
          </p:cNvSpPr>
          <p:nvPr>
            <p:ph type="title"/>
          </p:nvPr>
        </p:nvSpPr>
        <p:spPr>
          <a:xfrm>
            <a:off x="457200" y="274638"/>
            <a:ext cx="8229600" cy="6126162"/>
          </a:xfrm>
          <a:solidFill>
            <a:srgbClr val="FFFFCC"/>
          </a:solidFill>
        </p:spPr>
        <p:txBody>
          <a:bodyPr>
            <a:normAutofit/>
          </a:bodyPr>
          <a:lstStyle/>
          <a:p>
            <a:r>
              <a:rPr lang="ar-EG" sz="2800" b="1" dirty="0">
                <a:effectLst>
                  <a:outerShdw blurRad="38100" dist="38100" dir="2700000" algn="tl">
                    <a:srgbClr val="000000">
                      <a:alpha val="43137"/>
                    </a:srgbClr>
                  </a:outerShdw>
                </a:effectLst>
              </a:rPr>
              <a:t>الصحة العقلية تمثل المعالم المعرفية خطوات مهمة إلى الأمام في نمو الطفل، فطوال تاريخ البشرية كان يُعتقد أن الأطفال كائنات بسيطة وغير فعالة، وقبل القرن العشرين كان يُنظر إلى الأطفال في كثير من الأحيان ببساطة على أنها نسخ مصغرة من البالغين، حتى اقترح علماء النفس مثل جان بياجية أن الأطفال في الواقع تفكر بشكلٍ مختلف عن البالغين، ويفكر الناس في الطفولة والمراهقة باعتبارها فترةٌ فريدة من النمو والتطور، وغالبًا ما يرفض الكبار المهارات الفكرية الرائعة للرضع والأطفال الصغار جدًا، ولكن المفكرين والباحثين اكتشفوا أن الأطفال يتعلمون دائمًا ويفكرون ويستكشفون العالم من حولهم، </a:t>
            </a:r>
            <a:r>
              <a:rPr lang="ar-EG" sz="2800" b="1" dirty="0">
                <a:solidFill>
                  <a:srgbClr val="FF0000"/>
                </a:solidFill>
                <a:effectLst>
                  <a:outerShdw blurRad="38100" dist="38100" dir="2700000" algn="tl">
                    <a:srgbClr val="000000">
                      <a:alpha val="43137"/>
                    </a:srgbClr>
                  </a:outerShdw>
                </a:effectLst>
              </a:rPr>
              <a:t>ولذلك سيتم الإجابة على سؤال كيف أعرف أن طفلي سليم عقليًا.</a:t>
            </a:r>
            <a:br>
              <a:rPr lang="ar-EG" sz="2800" b="1" dirty="0">
                <a:solidFill>
                  <a:srgbClr val="FF0000"/>
                </a:solidFill>
                <a:effectLst>
                  <a:outerShdw blurRad="38100" dist="38100" dir="2700000" algn="tl">
                    <a:srgbClr val="000000">
                      <a:alpha val="43137"/>
                    </a:srgbClr>
                  </a:outerShdw>
                </a:effectLst>
              </a:rPr>
            </a:br>
            <a:r>
              <a:rPr lang="ar-EG" sz="2800" b="1" dirty="0">
                <a:solidFill>
                  <a:srgbClr val="FF0000"/>
                </a:solidFill>
                <a:effectLst>
                  <a:outerShdw blurRad="38100" dist="38100" dir="2700000" algn="tl">
                    <a:srgbClr val="000000">
                      <a:alpha val="43137"/>
                    </a:srgbClr>
                  </a:outerShdw>
                </a:effectLst>
              </a:rPr>
              <a:t/>
            </a:r>
            <a:br>
              <a:rPr lang="ar-EG" sz="2800" b="1" dirty="0">
                <a:solidFill>
                  <a:srgbClr val="FF0000"/>
                </a:solidFill>
                <a:effectLst>
                  <a:outerShdw blurRad="38100" dist="38100" dir="2700000" algn="tl">
                    <a:srgbClr val="000000">
                      <a:alpha val="43137"/>
                    </a:srgbClr>
                  </a:outerShdw>
                </a:effectLst>
              </a:rPr>
            </a:br>
            <a:endParaRPr lang="ar-EG"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516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94D112-D2A7-444D-AA97-FAA0857158DF}"/>
              </a:ext>
            </a:extLst>
          </p:cNvPr>
          <p:cNvSpPr>
            <a:spLocks noGrp="1"/>
          </p:cNvSpPr>
          <p:nvPr>
            <p:ph type="title"/>
          </p:nvPr>
        </p:nvSpPr>
        <p:spPr>
          <a:xfrm>
            <a:off x="76200" y="274638"/>
            <a:ext cx="8991600" cy="6888162"/>
          </a:xfrm>
          <a:solidFill>
            <a:srgbClr val="FFFFCC"/>
          </a:solidFill>
        </p:spPr>
        <p:txBody>
          <a:bodyPr>
            <a:noAutofit/>
          </a:bodyPr>
          <a:lstStyle/>
          <a:p>
            <a:r>
              <a:rPr lang="ar-EG" sz="2800" b="1" dirty="0">
                <a:solidFill>
                  <a:srgbClr val="FF0000"/>
                </a:solidFill>
                <a:effectLst>
                  <a:outerShdw blurRad="38100" dist="38100" dir="2700000" algn="tl">
                    <a:srgbClr val="000000">
                      <a:alpha val="43137"/>
                    </a:srgbClr>
                  </a:outerShdw>
                </a:effectLst>
              </a:rPr>
              <a:t>كيف أعرف أن طفلي سليم عقليًا </a:t>
            </a:r>
            <a:r>
              <a:rPr lang="ar-EG" sz="2800" b="1" dirty="0">
                <a:effectLst>
                  <a:outerShdw blurRad="38100" dist="38100" dir="2700000" algn="tl">
                    <a:srgbClr val="000000">
                      <a:alpha val="43137"/>
                    </a:srgbClr>
                  </a:outerShdw>
                </a:effectLst>
              </a:rPr>
              <a:t>تتميز الإعاقة الذهنية التي كانت تسمى </a:t>
            </a:r>
            <a:r>
              <a:rPr lang="ar-EG" sz="2800" b="1" dirty="0">
                <a:solidFill>
                  <a:srgbClr val="0070C0"/>
                </a:solidFill>
                <a:effectLst>
                  <a:outerShdw blurRad="38100" dist="38100" dir="2700000" algn="tl">
                    <a:srgbClr val="000000">
                      <a:alpha val="43137"/>
                    </a:srgbClr>
                  </a:outerShdw>
                </a:effectLst>
              </a:rPr>
              <a:t>التخلف العقلي</a:t>
            </a:r>
            <a:r>
              <a:rPr lang="ar-EG" sz="2800" b="1" dirty="0">
                <a:effectLst>
                  <a:outerShdw blurRad="38100" dist="38100" dir="2700000" algn="tl">
                    <a:srgbClr val="000000">
                      <a:alpha val="43137"/>
                    </a:srgbClr>
                  </a:outerShdw>
                </a:effectLst>
              </a:rPr>
              <a:t>، بالضعف في القدرة على الذكاء أو القدرة الذهنية التي تقل عن المتوسط، ونقص المهارات الضرورية للحياة اليومية، حيث يمكن للأشخاص ذوي الإعاقات الذهنية تعلم مهارات جديدة، ولكن ببطء أكثر، وهناك درجات متفاوتة من الإعاقة الذهنية من خفيفة إلى عميقة، فالعديد من الأمهات عادةً ما تسأل نفسها سؤال وهو </a:t>
            </a:r>
            <a:r>
              <a:rPr lang="ar-EG" sz="2800" b="1" dirty="0">
                <a:solidFill>
                  <a:schemeClr val="accent2"/>
                </a:solidFill>
                <a:effectLst>
                  <a:outerShdw blurRad="38100" dist="38100" dir="2700000" algn="tl">
                    <a:srgbClr val="000000">
                      <a:alpha val="43137"/>
                    </a:srgbClr>
                  </a:outerShdw>
                </a:effectLst>
              </a:rPr>
              <a:t>كيف أعرف أن طفلي سليم عقليًا</a:t>
            </a:r>
            <a:r>
              <a:rPr lang="ar-EG" sz="2800" b="1" dirty="0">
                <a:effectLst>
                  <a:outerShdw blurRad="38100" dist="38100" dir="2700000" algn="tl">
                    <a:srgbClr val="000000">
                      <a:alpha val="43137"/>
                    </a:srgbClr>
                  </a:outerShdw>
                </a:effectLst>
              </a:rPr>
              <a:t>، حيث يمكن الإجابة عليه أولًا </a:t>
            </a:r>
            <a:r>
              <a:rPr lang="ar-EG" sz="2800" b="1" dirty="0">
                <a:solidFill>
                  <a:srgbClr val="00B050"/>
                </a:solidFill>
                <a:effectLst>
                  <a:outerShdw blurRad="38100" dist="38100" dir="2700000" algn="tl">
                    <a:srgbClr val="000000">
                      <a:alpha val="43137"/>
                    </a:srgbClr>
                  </a:outerShdw>
                </a:effectLst>
              </a:rPr>
              <a:t>من خلال متابعة تصرفاته وقدرته على التواصل مع الآخرين، وقدرته على التعلم واتخاذ القرار، وأيضًا يمكن إجراء فحص يعرف باختبار الذكاء، حيث يبلغ متوسط الذكاء ما بين 115-85، فيعد الشخص معاقًا فكريًا إذا كان معدل ذكائه أقل من ذلك، وهي ما بين </a:t>
            </a:r>
            <a:r>
              <a:rPr lang="ar-EG" sz="2800" b="1" dirty="0" smtClean="0">
                <a:solidFill>
                  <a:srgbClr val="00B050"/>
                </a:solidFill>
                <a:effectLst>
                  <a:outerShdw blurRad="38100" dist="38100" dir="2700000" algn="tl">
                    <a:srgbClr val="000000">
                      <a:alpha val="43137"/>
                    </a:srgbClr>
                  </a:outerShdw>
                </a:effectLst>
              </a:rPr>
              <a:t>75-70</a:t>
            </a:r>
            <a:r>
              <a:rPr lang="ar-EG" sz="2800" b="1" dirty="0">
                <a:solidFill>
                  <a:srgbClr val="00B050"/>
                </a:solidFill>
                <a:effectLst>
                  <a:outerShdw blurRad="38100" dist="38100" dir="2700000" algn="tl">
                    <a:srgbClr val="000000">
                      <a:alpha val="43137"/>
                    </a:srgbClr>
                  </a:outerShdw>
                </a:effectLst>
              </a:rPr>
              <a:t/>
            </a:r>
            <a:br>
              <a:rPr lang="ar-EG" sz="2800" b="1" dirty="0">
                <a:solidFill>
                  <a:srgbClr val="00B050"/>
                </a:solidFill>
                <a:effectLst>
                  <a:outerShdw blurRad="38100" dist="38100" dir="2700000" algn="tl">
                    <a:srgbClr val="000000">
                      <a:alpha val="43137"/>
                    </a:srgbClr>
                  </a:outerShdw>
                </a:effectLst>
              </a:rPr>
            </a:br>
            <a:r>
              <a:rPr lang="ar-EG" sz="2800" b="1" dirty="0">
                <a:effectLst>
                  <a:outerShdw blurRad="38100" dist="38100" dir="2700000" algn="tl">
                    <a:srgbClr val="000000">
                      <a:alpha val="43137"/>
                    </a:srgbClr>
                  </a:outerShdw>
                </a:effectLst>
              </a:rPr>
              <a:t>وليتم تشخيص الطفل يقوم الطبيب بإجراء تقييم </a:t>
            </a:r>
            <a:r>
              <a:rPr lang="ar-EG" sz="2800" b="1" dirty="0">
                <a:solidFill>
                  <a:srgbClr val="FF0000"/>
                </a:solidFill>
                <a:effectLst>
                  <a:outerShdw blurRad="38100" dist="38100" dir="2700000" algn="tl">
                    <a:srgbClr val="000000">
                      <a:alpha val="43137"/>
                    </a:srgbClr>
                  </a:outerShdw>
                </a:effectLst>
              </a:rPr>
              <a:t>يتضمن إجراء مقابلة مع الوالدين وتسجيل ملاحظات على الطفل بالإضافة إلى بعض الفحوصات المقياسية تقيمًا لمهارات الطفل في الحياة وقدراتهُ الإجتماعية مقارنةً بالأطفال الآخرين من نفس الفئة العمرية</a:t>
            </a:r>
            <a:br>
              <a:rPr lang="ar-EG" sz="2800" b="1" dirty="0">
                <a:solidFill>
                  <a:srgbClr val="FF0000"/>
                </a:solidFill>
                <a:effectLst>
                  <a:outerShdw blurRad="38100" dist="38100" dir="2700000" algn="tl">
                    <a:srgbClr val="000000">
                      <a:alpha val="43137"/>
                    </a:srgbClr>
                  </a:outerShdw>
                </a:effectLst>
              </a:rPr>
            </a:br>
            <a:r>
              <a:rPr lang="ar-EG" sz="2800" b="1" dirty="0">
                <a:solidFill>
                  <a:srgbClr val="FF0000"/>
                </a:solidFill>
                <a:effectLst>
                  <a:outerShdw blurRad="38100" dist="38100" dir="2700000" algn="tl">
                    <a:srgbClr val="000000">
                      <a:alpha val="43137"/>
                    </a:srgbClr>
                  </a:outerShdw>
                </a:effectLst>
              </a:rPr>
              <a:t/>
            </a:r>
            <a:br>
              <a:rPr lang="ar-EG" sz="2800" b="1" dirty="0">
                <a:solidFill>
                  <a:srgbClr val="FF0000"/>
                </a:solidFill>
                <a:effectLst>
                  <a:outerShdw blurRad="38100" dist="38100" dir="2700000" algn="tl">
                    <a:srgbClr val="000000">
                      <a:alpha val="43137"/>
                    </a:srgbClr>
                  </a:outerShdw>
                </a:effectLst>
              </a:rPr>
            </a:br>
            <a:endParaRPr lang="ar-EG"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4022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24F5EB-D1C4-4A45-90CC-18E727C713C3}"/>
              </a:ext>
            </a:extLst>
          </p:cNvPr>
          <p:cNvSpPr>
            <a:spLocks noGrp="1"/>
          </p:cNvSpPr>
          <p:nvPr>
            <p:ph type="title"/>
          </p:nvPr>
        </p:nvSpPr>
        <p:spPr>
          <a:xfrm>
            <a:off x="152400" y="914400"/>
            <a:ext cx="8763000" cy="5638800"/>
          </a:xfrm>
          <a:solidFill>
            <a:srgbClr val="FFFFCC"/>
          </a:solidFill>
        </p:spPr>
        <p:txBody>
          <a:bodyPr>
            <a:noAutofit/>
          </a:bodyPr>
          <a:lstStyle/>
          <a:p>
            <a:r>
              <a:rPr lang="ar-EG" sz="2800" b="1" dirty="0">
                <a:solidFill>
                  <a:srgbClr val="FF0000"/>
                </a:solidFill>
                <a:effectLst>
                  <a:outerShdw blurRad="38100" dist="38100" dir="2700000" algn="tl">
                    <a:srgbClr val="000000">
                      <a:alpha val="43137"/>
                    </a:srgbClr>
                  </a:outerShdw>
                </a:effectLst>
              </a:rPr>
              <a:t>مؤشرات تدل على وجود إعاقة عقلية </a:t>
            </a:r>
            <a:r>
              <a:rPr lang="ar-EG" sz="2800" b="1" dirty="0">
                <a:effectLst>
                  <a:outerShdw blurRad="38100" dist="38100" dir="2700000" algn="tl">
                    <a:srgbClr val="000000">
                      <a:alpha val="43137"/>
                    </a:srgbClr>
                  </a:outerShdw>
                </a:effectLst>
              </a:rPr>
              <a:t>عند الطفل إذا كان الطفل يعاني من إعاقة ذهنية، وهي عدم القدرة على تطور دماغهم بشكلٍ صحيح أو أصيب بجروج، فقد لا يعمل دماغهم ضمن النطاق الطبيعي للأداء الفكري والتكيفي، كما تختلف الإعاقة العقلية وفقًا لعدة مستويات، فمنها خفيف ومتوسط وشديد وعميق، وسيتم ذكر بعض الأعراض والعلامات التي تدل على وجود إعاقة عقلية عند الطفل:التأخر في الاستجابات العقلية الطبيعية مقارنة بالأطفال الآخرين. التأخر في الجلوس أو الحبي أو القدرة على المشي مقارنًة بالأطفال الأخرين. يواجه العديد من المشاكل منها مشاكل في تعلم التحدث أو صعوبة في التحدث بوضوح. مشاكل في الذاكرة. عدم القدرة على فهم عواقب التصرفات. عدم القدرة على التفكير المنطقي. سلوك طفولي لا يتفق مع عمر الطفل. فقدان الاهتمام أو الفضول. مشاكل في التعلم</a:t>
            </a:r>
            <a:br>
              <a:rPr lang="ar-EG" sz="2800" b="1" dirty="0">
                <a:effectLst>
                  <a:outerShdw blurRad="38100" dist="38100" dir="2700000" algn="tl">
                    <a:srgbClr val="000000">
                      <a:alpha val="43137"/>
                    </a:srgbClr>
                  </a:outerShdw>
                </a:effectLst>
              </a:rPr>
            </a:br>
            <a:r>
              <a:rPr lang="ar-EG" sz="2800" b="1" dirty="0">
                <a:effectLst>
                  <a:outerShdw blurRad="38100" dist="38100" dir="2700000" algn="tl">
                    <a:srgbClr val="000000">
                      <a:alpha val="43137"/>
                    </a:srgbClr>
                  </a:outerShdw>
                </a:effectLst>
              </a:rPr>
              <a:t/>
            </a:r>
            <a:br>
              <a:rPr lang="ar-EG" sz="2800" b="1" dirty="0">
                <a:effectLst>
                  <a:outerShdw blurRad="38100" dist="38100" dir="2700000" algn="tl">
                    <a:srgbClr val="000000">
                      <a:alpha val="43137"/>
                    </a:srgbClr>
                  </a:outerShdw>
                </a:effectLst>
              </a:rPr>
            </a:br>
            <a:endParaRPr lang="ar-EG"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8590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30E5B2-BA38-4920-BD7F-038820E02BD6}"/>
              </a:ext>
            </a:extLst>
          </p:cNvPr>
          <p:cNvSpPr>
            <a:spLocks noGrp="1"/>
          </p:cNvSpPr>
          <p:nvPr>
            <p:ph type="title"/>
          </p:nvPr>
        </p:nvSpPr>
        <p:spPr>
          <a:xfrm>
            <a:off x="1219200" y="274638"/>
            <a:ext cx="6553200" cy="1143000"/>
          </a:xfrm>
          <a:solidFill>
            <a:srgbClr val="FFFFCC"/>
          </a:solidFill>
        </p:spPr>
        <p:txBody>
          <a:bodyPr>
            <a:normAutofit fontScale="90000"/>
          </a:bodyPr>
          <a:lstStyle/>
          <a:p>
            <a:r>
              <a:rPr lang="ar-EG" b="1" dirty="0">
                <a:latin typeface="Aldhabi" pitchFamily="2" charset="-78"/>
                <a:cs typeface="Aldhabi" pitchFamily="2" charset="-78"/>
              </a:rPr>
              <a:t>أعراض متلازمة داون أثناء الحمل</a:t>
            </a:r>
            <a:r>
              <a:rPr lang="ar-EG" b="1" dirty="0"/>
              <a:t/>
            </a:r>
            <a:br>
              <a:rPr lang="ar-EG" b="1" dirty="0"/>
            </a:br>
            <a:endParaRPr lang="ar-EG" dirty="0"/>
          </a:p>
        </p:txBody>
      </p:sp>
      <p:pic>
        <p:nvPicPr>
          <p:cNvPr id="79874" name="Picture 2" descr="أعراض متلازمة داون أثناء الحمل">
            <a:extLst>
              <a:ext uri="{FF2B5EF4-FFF2-40B4-BE49-F238E27FC236}">
                <a16:creationId xmlns="" xmlns:a16="http://schemas.microsoft.com/office/drawing/2014/main" id="{2B5F538C-1474-4A3C-AAAB-DB2BE3B8D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2000250"/>
            <a:ext cx="60007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04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E5C93A-913B-4F22-8593-917B6B33CBFA}"/>
              </a:ext>
            </a:extLst>
          </p:cNvPr>
          <p:cNvSpPr>
            <a:spLocks noGrp="1"/>
          </p:cNvSpPr>
          <p:nvPr>
            <p:ph type="title"/>
          </p:nvPr>
        </p:nvSpPr>
        <p:spPr>
          <a:xfrm>
            <a:off x="2743200" y="274638"/>
            <a:ext cx="5943600" cy="6354762"/>
          </a:xfrm>
          <a:solidFill>
            <a:srgbClr val="FFFFCC"/>
          </a:solidFill>
        </p:spPr>
        <p:txBody>
          <a:bodyPr>
            <a:normAutofit fontScale="90000"/>
          </a:bodyPr>
          <a:lstStyle/>
          <a:p>
            <a:r>
              <a:rPr lang="ar-EG" sz="4000" b="1" dirty="0">
                <a:solidFill>
                  <a:srgbClr val="FF0000"/>
                </a:solidFill>
                <a:latin typeface="Aldhabi" pitchFamily="2" charset="-78"/>
                <a:cs typeface="Aldhabi" pitchFamily="2" charset="-78"/>
              </a:rPr>
              <a:t>مكن القول بأن السبب المباشر لولادة طفل يعاني من متلازمة </a:t>
            </a:r>
            <a:r>
              <a:rPr lang="ar-EG" sz="4000" b="1" dirty="0" smtClean="0">
                <a:solidFill>
                  <a:srgbClr val="FF0000"/>
                </a:solidFill>
                <a:latin typeface="Aldhabi" pitchFamily="2" charset="-78"/>
                <a:cs typeface="Aldhabi" pitchFamily="2" charset="-78"/>
              </a:rPr>
              <a:t>داون </a:t>
            </a:r>
            <a:r>
              <a:rPr lang="ar-EG" sz="3200" b="1" dirty="0" smtClean="0"/>
              <a:t>هو </a:t>
            </a:r>
            <a:r>
              <a:rPr lang="ar-EG" sz="3200" b="1" dirty="0"/>
              <a:t>وجود كروموسوم إضافي في جيناته، وغالبًا ما تحدث هذه الزيادة نتيجة لتغير في الحيوانات المنوية أو البويضة قبل الولادة، وبحسب مركز السيطرة على الأمراض والوقاية منها "</a:t>
            </a:r>
            <a:r>
              <a:rPr lang="ar-EG" sz="3200" b="1" dirty="0">
                <a:solidFill>
                  <a:srgbClr val="0070C0"/>
                </a:solidFill>
              </a:rPr>
              <a:t>تُعد متلازمة داون أكثر المتلازمات انتشارًا في الولايات المتحدة الأمريكية، وتقدر نسبة شيوعها بحوالي 1 من كل 700 طفل مولود، وبمقدار 6000 طفل يولدون في الولايات المتحدة الأمريكية يعانون من متلازمة داون في كل سنة</a:t>
            </a:r>
            <a:br>
              <a:rPr lang="ar-EG" sz="3200" b="1" dirty="0">
                <a:solidFill>
                  <a:srgbClr val="0070C0"/>
                </a:solidFill>
              </a:rPr>
            </a:br>
            <a:r>
              <a:rPr lang="ar-EG" sz="3200" b="1" dirty="0"/>
              <a:t/>
            </a:r>
            <a:br>
              <a:rPr lang="ar-EG" sz="3200" b="1" dirty="0"/>
            </a:br>
            <a:endParaRPr lang="ar-EG" sz="3200" b="1" dirty="0"/>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2514600" cy="62483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8396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E3CB20-A10E-493A-BA34-0A8653CB4AD1}"/>
              </a:ext>
            </a:extLst>
          </p:cNvPr>
          <p:cNvSpPr>
            <a:spLocks noGrp="1"/>
          </p:cNvSpPr>
          <p:nvPr>
            <p:ph type="title"/>
          </p:nvPr>
        </p:nvSpPr>
        <p:spPr>
          <a:xfrm>
            <a:off x="152400" y="274638"/>
            <a:ext cx="8534400" cy="6583362"/>
          </a:xfrm>
          <a:solidFill>
            <a:srgbClr val="FFFFCC"/>
          </a:solidFill>
        </p:spPr>
        <p:txBody>
          <a:bodyPr>
            <a:noAutofit/>
          </a:bodyPr>
          <a:lstStyle/>
          <a:p>
            <a:r>
              <a:rPr lang="ar-EG" sz="2800" b="1" dirty="0">
                <a:solidFill>
                  <a:srgbClr val="FF0000"/>
                </a:solidFill>
                <a:effectLst>
                  <a:outerShdw blurRad="38100" dist="38100" dir="2700000" algn="tl">
                    <a:srgbClr val="000000">
                      <a:alpha val="43137"/>
                    </a:srgbClr>
                  </a:outerShdw>
                </a:effectLst>
              </a:rPr>
              <a:t>كيف يحدد الطبيب أن الجنين مصاب بمتلازمة داون إذًا؟ كيف تكون حركة جنين متلازمة داون؟ </a:t>
            </a:r>
            <a:r>
              <a:rPr lang="en-US" sz="2800" b="1" dirty="0" smtClean="0">
                <a:solidFill>
                  <a:srgbClr val="FF0000"/>
                </a:solidFill>
                <a:effectLst>
                  <a:outerShdw blurRad="38100" dist="38100" dir="2700000" algn="tl">
                    <a:srgbClr val="000000">
                      <a:alpha val="43137"/>
                    </a:srgbClr>
                  </a:outerShdw>
                </a:effectLst>
              </a:rPr>
              <a:t/>
            </a:r>
            <a:br>
              <a:rPr lang="en-US" sz="2800" b="1" dirty="0" smtClean="0">
                <a:solidFill>
                  <a:srgbClr val="FF0000"/>
                </a:solidFill>
                <a:effectLst>
                  <a:outerShdw blurRad="38100" dist="38100" dir="2700000" algn="tl">
                    <a:srgbClr val="000000">
                      <a:alpha val="43137"/>
                    </a:srgbClr>
                  </a:outerShdw>
                </a:effectLst>
              </a:rPr>
            </a:br>
            <a:r>
              <a:rPr lang="ar-EG" sz="2800" b="1" dirty="0" smtClean="0">
                <a:effectLst>
                  <a:outerShdw blurRad="38100" dist="38100" dir="2700000" algn="tl">
                    <a:srgbClr val="000000">
                      <a:alpha val="43137"/>
                    </a:srgbClr>
                  </a:outerShdw>
                </a:effectLst>
              </a:rPr>
              <a:t>لم </a:t>
            </a:r>
            <a:r>
              <a:rPr lang="ar-EG" sz="2800" b="1" dirty="0">
                <a:effectLst>
                  <a:outerShdw blurRad="38100" dist="38100" dir="2700000" algn="tl">
                    <a:srgbClr val="000000">
                      <a:alpha val="43137"/>
                    </a:srgbClr>
                  </a:outerShdw>
                </a:effectLst>
              </a:rPr>
              <a:t>يرد بحث عن تشخيص متلازمة داون عن طريق رصد حركة الجنين، ويوجد العديد من الطرق التي يلجأ إليها الكادر الطبي لتشخيص متلازمة داون أثناء الحمل، وهنا لا بد من التنويه إلى أن هذه الطرق تقسم لاختبارات الكشف والفحص واختبارات التشخيص، وفيما يأتي بيان للفرق بينهما:[٤] اختبارات الكشف: لا تعطي هذه الاختبارات دليلًا قاطعًا على تشخيص متلازمة داون، ولكنها تساهم في إظهار احتمالية لذلك، ولا يعني بالضرورة وجود نتيجة غير طبيعية لهذه الاختبارات إصابة الجنين بمتلازمة داون، ولذلك تكمن فائدة اختبار الفحص بتقدير مخاطر إصابة الطفل بمتلازمة داون، ويمكن اختصار ذلك بالقول أنه في حال كانت نتيجة هذه الاختبارات إيجابية يتم القيام باختبارات أخرى أكثر دقة. الاختبارات التشخيصية: وتصنف على أنها أكثر تكلفة وذات خطورة على الجنين.</a:t>
            </a:r>
            <a:br>
              <a:rPr lang="ar-EG" sz="2800" b="1" dirty="0">
                <a:effectLst>
                  <a:outerShdw blurRad="38100" dist="38100" dir="2700000" algn="tl">
                    <a:srgbClr val="000000">
                      <a:alpha val="43137"/>
                    </a:srgbClr>
                  </a:outerShdw>
                </a:effectLst>
              </a:rPr>
            </a:br>
            <a:r>
              <a:rPr lang="ar-EG" sz="2800" b="1" dirty="0">
                <a:effectLst>
                  <a:outerShdw blurRad="38100" dist="38100" dir="2700000" algn="tl">
                    <a:srgbClr val="000000">
                      <a:alpha val="43137"/>
                    </a:srgbClr>
                  </a:outerShdw>
                </a:effectLst>
              </a:rPr>
              <a:t/>
            </a:r>
            <a:br>
              <a:rPr lang="ar-EG" sz="2800" b="1" dirty="0">
                <a:effectLst>
                  <a:outerShdw blurRad="38100" dist="38100" dir="2700000" algn="tl">
                    <a:srgbClr val="000000">
                      <a:alpha val="43137"/>
                    </a:srgbClr>
                  </a:outerShdw>
                </a:effectLst>
              </a:rPr>
            </a:br>
            <a:endParaRPr lang="ar-EG"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6836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B0547F-1182-4590-ACFA-F56C95B98775}"/>
              </a:ext>
            </a:extLst>
          </p:cNvPr>
          <p:cNvSpPr>
            <a:spLocks noGrp="1"/>
          </p:cNvSpPr>
          <p:nvPr>
            <p:ph type="title"/>
          </p:nvPr>
        </p:nvSpPr>
        <p:spPr>
          <a:xfrm>
            <a:off x="457200" y="274638"/>
            <a:ext cx="8229600" cy="6583362"/>
          </a:xfrm>
          <a:solidFill>
            <a:srgbClr val="FFFFCC"/>
          </a:solidFill>
        </p:spPr>
        <p:txBody>
          <a:bodyPr>
            <a:noAutofit/>
          </a:bodyPr>
          <a:lstStyle/>
          <a:p>
            <a:r>
              <a:rPr lang="ar-EG" sz="2800" b="1" dirty="0">
                <a:solidFill>
                  <a:srgbClr val="FF0000"/>
                </a:solidFill>
                <a:effectLst>
                  <a:outerShdw blurRad="38100" dist="38100" dir="2700000" algn="tl">
                    <a:srgbClr val="000000">
                      <a:alpha val="43137"/>
                    </a:srgbClr>
                  </a:outerShdw>
                </a:effectLst>
              </a:rPr>
              <a:t>مثل التالي فحوصات الكشف أثناء الحمل: </a:t>
            </a:r>
            <a:r>
              <a:rPr lang="ar-EG" sz="2800" b="1" dirty="0">
                <a:effectLst>
                  <a:outerShdw blurRad="38100" dist="38100" dir="2700000" algn="tl">
                    <a:srgbClr val="000000">
                      <a:alpha val="43137"/>
                    </a:srgbClr>
                  </a:outerShdw>
                </a:effectLst>
              </a:rPr>
              <a:t>فحص الدم واختبار الموجات فوق الصوتية خلال الثلث الأول من الحمل هل تظهر متلازمة داون في السونار؟ على الرغم من سهولة ودقة الموجات فوق الصوتية -التي تتصف بتردد متعدد الموجات- في تحديد احتمالية إصابة الجنين بمتلازمة داون عن طريق تشخيص وجود سائل خلف عنق الجنين في الأشهر الثلاثة الأولى من الحمل، إلا أنه يمكن للطبيب الاستعانة أيضًا باختبارات الدم لتشخيص الإصابة بمتلازمة داون من خلال ظهور بعض البروتينات في دم الأم، مما يساهم في زيادة معدلات اكتشاف حالات الإصابة بمتلازمة داون بفاعلية أكبر مقارنةُ بالطرق المستخدمة خلال الثلث الثاني من الحمل. يساهم فحص الدم واكتشاف وجود بعض البروتينات إلى جانب الكشف بالموجات فوق الصوتية في إعطاء إشارة لاحتمالية إصابة الجنين بمتلازمة داون، وتعود الطريقة المثلى للتشخيص إلى الطبيب المتخصص بذلك.</a:t>
            </a:r>
            <a:br>
              <a:rPr lang="ar-EG" sz="2800" b="1" dirty="0">
                <a:effectLst>
                  <a:outerShdw blurRad="38100" dist="38100" dir="2700000" algn="tl">
                    <a:srgbClr val="000000">
                      <a:alpha val="43137"/>
                    </a:srgbClr>
                  </a:outerShdw>
                </a:effectLst>
              </a:rPr>
            </a:br>
            <a:r>
              <a:rPr lang="ar-EG" sz="2800" b="1" dirty="0">
                <a:effectLst>
                  <a:outerShdw blurRad="38100" dist="38100" dir="2700000" algn="tl">
                    <a:srgbClr val="000000">
                      <a:alpha val="43137"/>
                    </a:srgbClr>
                  </a:outerShdw>
                </a:effectLst>
              </a:rPr>
              <a:t/>
            </a:r>
            <a:br>
              <a:rPr lang="ar-EG" sz="2800" b="1" dirty="0">
                <a:effectLst>
                  <a:outerShdw blurRad="38100" dist="38100" dir="2700000" algn="tl">
                    <a:srgbClr val="000000">
                      <a:alpha val="43137"/>
                    </a:srgbClr>
                  </a:outerShdw>
                </a:effectLst>
              </a:rPr>
            </a:br>
            <a:endParaRPr lang="ar-EG"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7675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6BB59C-0307-4A30-8B20-E643F4DB7421}"/>
              </a:ext>
            </a:extLst>
          </p:cNvPr>
          <p:cNvSpPr>
            <a:spLocks noGrp="1"/>
          </p:cNvSpPr>
          <p:nvPr>
            <p:ph type="title"/>
          </p:nvPr>
        </p:nvSpPr>
        <p:spPr>
          <a:xfrm>
            <a:off x="2667000" y="274638"/>
            <a:ext cx="6019800" cy="6430962"/>
          </a:xfrm>
          <a:solidFill>
            <a:srgbClr val="FFFFCC"/>
          </a:solidFill>
        </p:spPr>
        <p:txBody>
          <a:bodyPr>
            <a:normAutofit fontScale="90000"/>
          </a:bodyPr>
          <a:lstStyle/>
          <a:p>
            <a:r>
              <a:rPr lang="ar-EG" b="1" dirty="0">
                <a:solidFill>
                  <a:srgbClr val="FF0000"/>
                </a:solidFill>
                <a:effectLst>
                  <a:outerShdw blurRad="38100" dist="38100" dir="2700000" algn="tl">
                    <a:srgbClr val="000000">
                      <a:alpha val="43137"/>
                    </a:srgbClr>
                  </a:outerShdw>
                </a:effectLst>
              </a:rPr>
              <a:t>فحص الدم خلال الثلث الثاني من الحمل عن ماذا يبحث مقدم الرعاية الصحية في دم الأم في هذه المرحلة</a:t>
            </a:r>
            <a:r>
              <a:rPr lang="ar-EG" b="1" dirty="0" smtClean="0">
                <a:solidFill>
                  <a:srgbClr val="FF0000"/>
                </a:solidFill>
                <a:effectLst>
                  <a:outerShdw blurRad="38100" dist="38100" dir="2700000" algn="tl">
                    <a:srgbClr val="000000">
                      <a:alpha val="43137"/>
                    </a:srgbClr>
                  </a:outerShdw>
                </a:effectLst>
              </a:rPr>
              <a:t>؟</a:t>
            </a:r>
            <a:r>
              <a:rPr lang="en-US" b="1" dirty="0" smtClean="0">
                <a:solidFill>
                  <a:srgbClr val="FF0000"/>
                </a:solidFill>
                <a:effectLst>
                  <a:outerShdw blurRad="38100" dist="38100" dir="2700000" algn="tl">
                    <a:srgbClr val="000000">
                      <a:alpha val="43137"/>
                    </a:srgbClr>
                  </a:outerShdw>
                </a:effectLst>
              </a:rPr>
              <a:t/>
            </a:r>
            <a:br>
              <a:rPr lang="en-US" b="1" dirty="0" smtClean="0">
                <a:solidFill>
                  <a:srgbClr val="FF0000"/>
                </a:solidFill>
                <a:effectLst>
                  <a:outerShdw blurRad="38100" dist="38100" dir="2700000" algn="tl">
                    <a:srgbClr val="000000">
                      <a:alpha val="43137"/>
                    </a:srgbClr>
                  </a:outerShdw>
                </a:effectLst>
              </a:rPr>
            </a:br>
            <a:r>
              <a:rPr lang="ar-EG" b="1" dirty="0" smtClean="0">
                <a:solidFill>
                  <a:srgbClr val="FF0000"/>
                </a:solidFill>
                <a:effectLst>
                  <a:outerShdw blurRad="38100" dist="38100" dir="2700000" algn="tl">
                    <a:srgbClr val="000000">
                      <a:alpha val="43137"/>
                    </a:srgbClr>
                  </a:outerShdw>
                </a:effectLst>
              </a:rPr>
              <a:t> </a:t>
            </a:r>
            <a:r>
              <a:rPr lang="ar-EG" b="1" dirty="0">
                <a:effectLst>
                  <a:outerShdw blurRad="38100" dist="38100" dir="2700000" algn="tl">
                    <a:srgbClr val="000000">
                      <a:alpha val="43137"/>
                    </a:srgbClr>
                  </a:outerShdw>
                </a:effectLst>
              </a:rPr>
              <a:t>لا يختلف هذا الاختبار بطبيعته عن اختبار الأشهر الثلاثة الأولى، حيث يقوم الطبيب المختص بالبحث عن علامات في دم الأم تكون علامة محتملة لإصابة الجنين بمتلازمة داون</a:t>
            </a:r>
            <a:br>
              <a:rPr lang="ar-EG" b="1" dirty="0">
                <a:effectLst>
                  <a:outerShdw blurRad="38100" dist="38100" dir="2700000" algn="tl">
                    <a:srgbClr val="000000">
                      <a:alpha val="43137"/>
                    </a:srgbClr>
                  </a:outerShdw>
                </a:effectLst>
              </a:rPr>
            </a:br>
            <a:r>
              <a:rPr lang="ar-EG" b="1" dirty="0">
                <a:effectLst>
                  <a:outerShdw blurRad="38100" dist="38100" dir="2700000" algn="tl">
                    <a:srgbClr val="000000">
                      <a:alpha val="43137"/>
                    </a:srgbClr>
                  </a:outerShdw>
                </a:effectLst>
              </a:rPr>
              <a:t/>
            </a:r>
            <a:br>
              <a:rPr lang="ar-EG" b="1" dirty="0">
                <a:effectLst>
                  <a:outerShdw blurRad="38100" dist="38100" dir="2700000" algn="tl">
                    <a:srgbClr val="000000">
                      <a:alpha val="43137"/>
                    </a:srgbClr>
                  </a:outerShdw>
                </a:effectLst>
              </a:rPr>
            </a:br>
            <a:endParaRPr lang="ar-EG" b="1" dirty="0">
              <a:effectLst>
                <a:outerShdw blurRad="38100" dist="38100" dir="2700000" algn="tl">
                  <a:srgbClr val="000000">
                    <a:alpha val="43137"/>
                  </a:srgbClr>
                </a:outerShdw>
              </a:effectLst>
            </a:endParaRPr>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
            <a:ext cx="2514599" cy="64770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337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548875-2827-431C-918A-64DBC0DBF48B}"/>
              </a:ext>
            </a:extLst>
          </p:cNvPr>
          <p:cNvSpPr>
            <a:spLocks noGrp="1"/>
          </p:cNvSpPr>
          <p:nvPr>
            <p:ph type="title"/>
          </p:nvPr>
        </p:nvSpPr>
        <p:spPr>
          <a:xfrm>
            <a:off x="3124200" y="274638"/>
            <a:ext cx="5562600" cy="5287962"/>
          </a:xfrm>
          <a:solidFill>
            <a:srgbClr val="FFFFCC"/>
          </a:solidFill>
        </p:spPr>
        <p:txBody>
          <a:bodyPr>
            <a:normAutofit fontScale="90000"/>
          </a:bodyPr>
          <a:lstStyle/>
          <a:p>
            <a:r>
              <a:rPr lang="ar-IQ" b="1" dirty="0" smtClean="0">
                <a:solidFill>
                  <a:srgbClr val="FF0000"/>
                </a:solidFill>
                <a:effectLst>
                  <a:outerShdw blurRad="38100" dist="38100" dir="2700000" algn="tl">
                    <a:srgbClr val="000000">
                      <a:alpha val="43137"/>
                    </a:srgbClr>
                  </a:outerShdw>
                </a:effectLst>
              </a:rPr>
              <a:t>ا</a:t>
            </a:r>
            <a:r>
              <a:rPr lang="ar-EG" b="1" dirty="0" smtClean="0">
                <a:solidFill>
                  <a:srgbClr val="FF0000"/>
                </a:solidFill>
                <a:effectLst>
                  <a:outerShdw blurRad="38100" dist="38100" dir="2700000" algn="tl">
                    <a:srgbClr val="000000">
                      <a:alpha val="43137"/>
                    </a:srgbClr>
                  </a:outerShdw>
                </a:effectLst>
              </a:rPr>
              <a:t>لاختبار المركّب أو الاختبار المتكامل كيف يتم إجراء هذا الاختبار؟</a:t>
            </a:r>
            <a:r>
              <a:rPr lang="ar-IQ" b="1" dirty="0" smtClean="0">
                <a:solidFill>
                  <a:srgbClr val="FF0000"/>
                </a:solidFill>
                <a:effectLst>
                  <a:outerShdw blurRad="38100" dist="38100" dir="2700000" algn="tl">
                    <a:srgbClr val="000000">
                      <a:alpha val="43137"/>
                    </a:srgbClr>
                  </a:outerShdw>
                </a:effectLst>
              </a:rPr>
              <a:t/>
            </a:r>
            <a:br>
              <a:rPr lang="ar-IQ" b="1" dirty="0" smtClean="0">
                <a:solidFill>
                  <a:srgbClr val="FF0000"/>
                </a:solidFill>
                <a:effectLst>
                  <a:outerShdw blurRad="38100" dist="38100" dir="2700000" algn="tl">
                    <a:srgbClr val="000000">
                      <a:alpha val="43137"/>
                    </a:srgbClr>
                  </a:outerShdw>
                </a:effectLst>
              </a:rPr>
            </a:br>
            <a:r>
              <a:rPr lang="ar-EG" b="1" dirty="0" smtClean="0">
                <a:solidFill>
                  <a:srgbClr val="FF0000"/>
                </a:solidFill>
                <a:effectLst>
                  <a:outerShdw blurRad="38100" dist="38100" dir="2700000" algn="tl">
                    <a:srgbClr val="000000">
                      <a:alpha val="43137"/>
                    </a:srgbClr>
                  </a:outerShdw>
                </a:effectLst>
              </a:rPr>
              <a:t> </a:t>
            </a:r>
            <a:r>
              <a:rPr lang="ar-EG" b="1" dirty="0" smtClean="0">
                <a:effectLst>
                  <a:outerShdw blurRad="38100" dist="38100" dir="2700000" algn="tl">
                    <a:srgbClr val="000000">
                      <a:alpha val="43137"/>
                    </a:srgbClr>
                  </a:outerShdw>
                </a:effectLst>
              </a:rPr>
              <a:t>يقوم </a:t>
            </a:r>
            <a:r>
              <a:rPr lang="ar-EG" b="1" dirty="0">
                <a:effectLst>
                  <a:outerShdw blurRad="38100" dist="38100" dir="2700000" algn="tl">
                    <a:srgbClr val="000000">
                      <a:alpha val="43137"/>
                    </a:srgbClr>
                  </a:outerShdw>
                </a:effectLst>
              </a:rPr>
              <a:t>الأطباء والمختصين بعمل الاختبار المركب أو المتكامل على مرحلتين خلال الثلث الأول والثلث الثاني من الحمل</a:t>
            </a:r>
            <a:br>
              <a:rPr lang="ar-EG" b="1" dirty="0">
                <a:effectLst>
                  <a:outerShdw blurRad="38100" dist="38100" dir="2700000" algn="tl">
                    <a:srgbClr val="000000">
                      <a:alpha val="43137"/>
                    </a:srgbClr>
                  </a:outerShdw>
                </a:effectLst>
              </a:rPr>
            </a:br>
            <a:r>
              <a:rPr lang="ar-EG" b="1" dirty="0">
                <a:effectLst>
                  <a:outerShdw blurRad="38100" dist="38100" dir="2700000" algn="tl">
                    <a:srgbClr val="000000">
                      <a:alpha val="43137"/>
                    </a:srgbClr>
                  </a:outerShdw>
                </a:effectLst>
              </a:rPr>
              <a:t/>
            </a:r>
            <a:br>
              <a:rPr lang="ar-EG" b="1" dirty="0">
                <a:effectLst>
                  <a:outerShdw blurRad="38100" dist="38100" dir="2700000" algn="tl">
                    <a:srgbClr val="000000">
                      <a:alpha val="43137"/>
                    </a:srgbClr>
                  </a:outerShdw>
                </a:effectLst>
              </a:rPr>
            </a:br>
            <a:endParaRPr lang="ar-EG" b="1" dirty="0">
              <a:effectLst>
                <a:outerShdw blurRad="38100" dist="38100" dir="2700000" algn="tl">
                  <a:srgbClr val="000000">
                    <a:alpha val="43137"/>
                  </a:srgbClr>
                </a:outerShdw>
              </a:effectLst>
            </a:endParaRPr>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2900"/>
            <a:ext cx="2880360" cy="52578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9573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86200" y="1066800"/>
            <a:ext cx="4953000" cy="5257800"/>
          </a:xfrm>
          <a:solidFill>
            <a:srgbClr val="FF99FF"/>
          </a:solidFill>
          <a:effectLst>
            <a:glow rad="228600">
              <a:schemeClr val="accent6">
                <a:satMod val="175000"/>
                <a:alpha val="40000"/>
              </a:schemeClr>
            </a:glow>
          </a:effectLst>
        </p:spPr>
        <p:txBody>
          <a:bodyPr>
            <a:normAutofit fontScale="92500" lnSpcReduction="10000"/>
          </a:bodyPr>
          <a:lstStyle/>
          <a:p>
            <a:pPr algn="r"/>
            <a:r>
              <a:rPr lang="ar-SA" sz="2800" b="1" dirty="0"/>
              <a:t>جاء مصطلح ”</a:t>
            </a:r>
            <a:r>
              <a:rPr lang="ar-SA" sz="2800" b="1" dirty="0">
                <a:solidFill>
                  <a:srgbClr val="C00000"/>
                </a:solidFill>
              </a:rPr>
              <a:t>الأشخاص ذوي </a:t>
            </a:r>
            <a:r>
              <a:rPr lang="ar-SA" sz="2800" b="1" dirty="0" err="1">
                <a:solidFill>
                  <a:srgbClr val="C00000"/>
                </a:solidFill>
              </a:rPr>
              <a:t>الإحتياجات</a:t>
            </a:r>
            <a:r>
              <a:rPr lang="ar-SA" sz="2800" b="1" dirty="0">
                <a:solidFill>
                  <a:srgbClr val="C00000"/>
                </a:solidFill>
              </a:rPr>
              <a:t> الخاصة</a:t>
            </a:r>
            <a:r>
              <a:rPr lang="ar-SA" sz="2800" b="1" dirty="0"/>
              <a:t>“ ليمحو </a:t>
            </a:r>
            <a:r>
              <a:rPr lang="ar-SA" sz="2800" b="1" dirty="0" err="1"/>
              <a:t>إستخدام</a:t>
            </a:r>
            <a:r>
              <a:rPr lang="ar-SA" sz="2800" b="1" dirty="0"/>
              <a:t> المصطلحات السلبية من الكلمات الإيجابية الأخرى: الأشخاص ذوي الحاجات التربوية الخاصة, أشخاص لديهم تحديات, او قادرين بصورة مختلفة.</a:t>
            </a:r>
          </a:p>
          <a:p>
            <a:pPr algn="r"/>
            <a:r>
              <a:rPr lang="ar-SA" sz="2800" b="1" dirty="0"/>
              <a:t>يعتبر هذا التحول في </a:t>
            </a:r>
            <a:r>
              <a:rPr lang="ar-SA" sz="2800" b="1" dirty="0" err="1"/>
              <a:t>إستخدام</a:t>
            </a:r>
            <a:r>
              <a:rPr lang="ar-SA" sz="2800" b="1" dirty="0"/>
              <a:t> </a:t>
            </a:r>
            <a:r>
              <a:rPr lang="ar-SA" sz="2800" b="1" dirty="0" err="1"/>
              <a:t>اللغه</a:t>
            </a:r>
            <a:r>
              <a:rPr lang="ar-SA" sz="2800" b="1" dirty="0"/>
              <a:t> للإشارة إلى هذا المجال تعبيرا عن تغير النظرة إلى الإعاقة فهناك </a:t>
            </a:r>
            <a:r>
              <a:rPr lang="ar-SA" sz="2800" b="1" dirty="0">
                <a:solidFill>
                  <a:srgbClr val="FF0000"/>
                </a:solidFill>
              </a:rPr>
              <a:t>التحول من التشديد على أن الإعاقة مشكلة الفرد نفسه او أسرته, إلى التأكيد على أن الإعاقة مشكلة المجتمع وعلى المجتمع أن يتقبل المختلفين عن الآخرين</a:t>
            </a:r>
            <a:r>
              <a:rPr lang="ar-SA" sz="2800" b="1" dirty="0"/>
              <a:t>.</a:t>
            </a:r>
          </a:p>
          <a:p>
            <a:endParaRPr lang="ar-SA" sz="2800" b="1" dirty="0"/>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33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698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C36E1C-3678-46E5-B1DA-BC3163C5AE18}"/>
              </a:ext>
            </a:extLst>
          </p:cNvPr>
          <p:cNvSpPr>
            <a:spLocks noGrp="1"/>
          </p:cNvSpPr>
          <p:nvPr>
            <p:ph type="title"/>
          </p:nvPr>
        </p:nvSpPr>
        <p:spPr>
          <a:xfrm>
            <a:off x="457200" y="274638"/>
            <a:ext cx="8229600" cy="6735762"/>
          </a:xfrm>
          <a:solidFill>
            <a:srgbClr val="FFFFCC"/>
          </a:solidFill>
        </p:spPr>
        <p:txBody>
          <a:bodyPr>
            <a:noAutofit/>
          </a:bodyPr>
          <a:lstStyle/>
          <a:p>
            <a:r>
              <a:rPr lang="ar-EG" sz="2400" b="1" dirty="0">
                <a:solidFill>
                  <a:srgbClr val="FF0000"/>
                </a:solidFill>
                <a:effectLst>
                  <a:outerShdw blurRad="38100" dist="38100" dir="2700000" algn="tl">
                    <a:srgbClr val="000000">
                      <a:alpha val="43137"/>
                    </a:srgbClr>
                  </a:outerShdw>
                </a:effectLst>
              </a:rPr>
              <a:t>ما الاختبارات أثناء الحمل لتشخيص إصابة الجنين بمتلازمة داون؟ </a:t>
            </a:r>
            <a:r>
              <a:rPr lang="en-US" sz="2400" b="1" dirty="0" smtClean="0">
                <a:solidFill>
                  <a:srgbClr val="FF0000"/>
                </a:solidFill>
                <a:effectLst>
                  <a:outerShdw blurRad="38100" dist="38100" dir="2700000" algn="tl">
                    <a:srgbClr val="000000">
                      <a:alpha val="43137"/>
                    </a:srgbClr>
                  </a:outerShdw>
                </a:effectLst>
              </a:rPr>
              <a:t/>
            </a:r>
            <a:br>
              <a:rPr lang="en-US" sz="2400" b="1" dirty="0" smtClean="0">
                <a:solidFill>
                  <a:srgbClr val="FF0000"/>
                </a:solidFill>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يقوم </a:t>
            </a:r>
            <a:r>
              <a:rPr lang="ar-EG" sz="2400" b="1" dirty="0">
                <a:effectLst>
                  <a:outerShdw blurRad="38100" dist="38100" dir="2700000" algn="tl">
                    <a:srgbClr val="000000">
                      <a:alpha val="43137"/>
                    </a:srgbClr>
                  </a:outerShdw>
                </a:effectLst>
              </a:rPr>
              <a:t>الأطباء بتشخيص متلازمة داون في الغالب خلال فترة الحمل ووجود الجنين داخل رحم الأم، ويتم القيام بالاختبارات السابقة من قبل مقدم الرعاية الصحية في العادة ليس فقط لتشخيص متلازمة داون، وإنما للكشف عن السنسنة المشقوقة والتشوهات الجينية الأخرى، وفي حال أظهرت اختبارات الكشف احتمالية الإصابة بمتلازمة داون يتم اللجوء لعمل اختبارات تشخيصية محددة،وفيما يأتي توضيحًا لهذه الاختبارات: فحص السائل الأمنيوسي متى يتم القيام بهذا الاختبار؟ يجري عمل فحص السائل الأمنيوسي أو بزل السلى بين الأسبوعين 15 و 20 من الحمل، ويكون تحت المراقبة عن طريق الموجات فوق الصوتية، ويعد هذا الاختبار من أكثر الاختبارات استخدامًا لتحديد مشاكل الكروموسومات مثل متلازمة داون، كما أنه يساهم في الكشف عن اعتلالات أخرى مثل التليف الكيسي ومرض تاي ساكس ومرض الخلايا المنجلية، ويتم تشخيص متلازمة داون بفحص السائل السلوي بدرجة عالية من الدقة، ومن الجدير بالذكر أنه يرافق هذا الإجراء نسبة بسيطة من التعرض لخطر الإجهاض تقدر بـ 1 في 100</a:t>
            </a:r>
            <a:br>
              <a:rPr lang="ar-EG" sz="2400" b="1" dirty="0">
                <a:effectLst>
                  <a:outerShdw blurRad="38100" dist="38100" dir="2700000" algn="tl">
                    <a:srgbClr val="000000">
                      <a:alpha val="43137"/>
                    </a:srgbClr>
                  </a:outerShdw>
                </a:effectLst>
              </a:rPr>
            </a:br>
            <a:r>
              <a:rPr lang="ar-EG" sz="2400" b="1" dirty="0">
                <a:effectLst>
                  <a:outerShdw blurRad="38100" dist="38100" dir="2700000" algn="tl">
                    <a:srgbClr val="000000">
                      <a:alpha val="43137"/>
                    </a:srgbClr>
                  </a:outerShdw>
                </a:effectLst>
              </a:rPr>
              <a:t/>
            </a:r>
            <a:br>
              <a:rPr lang="ar-EG" sz="2400" b="1" dirty="0">
                <a:effectLst>
                  <a:outerShdw blurRad="38100" dist="38100" dir="2700000" algn="tl">
                    <a:srgbClr val="000000">
                      <a:alpha val="43137"/>
                    </a:srgbClr>
                  </a:outerShdw>
                </a:effectLst>
              </a:rPr>
            </a:br>
            <a:endParaRPr lang="ar-EG"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8374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F5B29E-6236-4AFC-9F22-5BE1F72F0813}"/>
              </a:ext>
            </a:extLst>
          </p:cNvPr>
          <p:cNvSpPr>
            <a:spLocks noGrp="1"/>
          </p:cNvSpPr>
          <p:nvPr>
            <p:ph type="title"/>
          </p:nvPr>
        </p:nvSpPr>
        <p:spPr>
          <a:xfrm>
            <a:off x="457200" y="274638"/>
            <a:ext cx="8229600" cy="6354762"/>
          </a:xfrm>
          <a:solidFill>
            <a:srgbClr val="FFFFCC"/>
          </a:solidFill>
        </p:spPr>
        <p:txBody>
          <a:bodyPr>
            <a:normAutofit/>
          </a:bodyPr>
          <a:lstStyle/>
          <a:p>
            <a:r>
              <a:rPr lang="ar-EG" sz="3200" b="1" dirty="0">
                <a:solidFill>
                  <a:srgbClr val="FF0000"/>
                </a:solidFill>
                <a:effectLst>
                  <a:outerShdw blurRad="38100" dist="38100" dir="2700000" algn="tl">
                    <a:srgbClr val="000000">
                      <a:alpha val="43137"/>
                    </a:srgbClr>
                  </a:outerShdw>
                </a:effectLst>
              </a:rPr>
              <a:t>أختبار الكروموسومات لدم الأم ما علاقة دم الأم بكروموسومات الجنين</a:t>
            </a:r>
            <a:r>
              <a:rPr lang="ar-EG" sz="3200" b="1" dirty="0" smtClean="0">
                <a:solidFill>
                  <a:srgbClr val="FF0000"/>
                </a:solidFill>
                <a:effectLst>
                  <a:outerShdw blurRad="38100" dist="38100" dir="2700000" algn="tl">
                    <a:srgbClr val="000000">
                      <a:alpha val="43137"/>
                    </a:srgbClr>
                  </a:outerShdw>
                </a:effectLst>
              </a:rPr>
              <a:t>؟</a:t>
            </a:r>
            <a:r>
              <a:rPr lang="en-US" sz="3200" b="1" dirty="0" smtClean="0">
                <a:solidFill>
                  <a:srgbClr val="FF0000"/>
                </a:solidFill>
                <a:effectLst>
                  <a:outerShdw blurRad="38100" dist="38100" dir="2700000" algn="tl">
                    <a:srgbClr val="000000">
                      <a:alpha val="43137"/>
                    </a:srgbClr>
                  </a:outerShdw>
                </a:effectLst>
              </a:rPr>
              <a:t/>
            </a:r>
            <a:br>
              <a:rPr lang="en-US" sz="3200" b="1" dirty="0" smtClean="0">
                <a:solidFill>
                  <a:srgbClr val="FF0000"/>
                </a:solidFill>
                <a:effectLst>
                  <a:outerShdw blurRad="38100" dist="38100" dir="2700000" algn="tl">
                    <a:srgbClr val="000000">
                      <a:alpha val="43137"/>
                    </a:srgbClr>
                  </a:outerShdw>
                </a:effectLst>
              </a:rPr>
            </a:br>
            <a:r>
              <a:rPr lang="ar-EG" sz="3200" b="1" dirty="0" smtClean="0">
                <a:solidFill>
                  <a:srgbClr val="FF0000"/>
                </a:solidFill>
                <a:effectLst>
                  <a:outerShdw blurRad="38100" dist="38100" dir="2700000" algn="tl">
                    <a:srgbClr val="000000">
                      <a:alpha val="43137"/>
                    </a:srgbClr>
                  </a:outerShdw>
                </a:effectLst>
              </a:rPr>
              <a:t> </a:t>
            </a:r>
            <a:r>
              <a:rPr lang="ar-EG" sz="3200" b="1" dirty="0">
                <a:effectLst>
                  <a:outerShdw blurRad="38100" dist="38100" dir="2700000" algn="tl">
                    <a:srgbClr val="000000">
                      <a:alpha val="43137"/>
                    </a:srgbClr>
                  </a:outerShdw>
                </a:effectLst>
              </a:rPr>
              <a:t>يحمل دم الأم الحمض النووي من الجنين، ولذلك يقوم الأطباء المختصين بطلب إجراء هذا الاختبار في بعض الأحيان في حال وجود خطر وحمل عرضةً للإصابة بمتلازمة داون، ويكشف هذا الاختبار ويثبت الحالة في حال ظهور كروموسوم إضافي 21، من الجدير بالذكر أن العمر المتوقع للأشخاص المصابين بمتلازمة داون هو 60 عام، ولكن يوجد أشخاص يعيشون حتى السبعينيات من العم</a:t>
            </a:r>
            <a:br>
              <a:rPr lang="ar-EG" sz="3200" b="1" dirty="0">
                <a:effectLst>
                  <a:outerShdw blurRad="38100" dist="38100" dir="2700000" algn="tl">
                    <a:srgbClr val="000000">
                      <a:alpha val="43137"/>
                    </a:srgbClr>
                  </a:outerShdw>
                </a:effectLst>
              </a:rPr>
            </a:br>
            <a:r>
              <a:rPr lang="ar-EG" sz="3200" b="1" dirty="0">
                <a:effectLst>
                  <a:outerShdw blurRad="38100" dist="38100" dir="2700000" algn="tl">
                    <a:srgbClr val="000000">
                      <a:alpha val="43137"/>
                    </a:srgbClr>
                  </a:outerShdw>
                </a:effectLst>
              </a:rPr>
              <a:t/>
            </a:r>
            <a:br>
              <a:rPr lang="ar-EG" sz="3200" b="1" dirty="0">
                <a:effectLst>
                  <a:outerShdw blurRad="38100" dist="38100" dir="2700000" algn="tl">
                    <a:srgbClr val="000000">
                      <a:alpha val="43137"/>
                    </a:srgbClr>
                  </a:outerShdw>
                </a:effectLst>
              </a:rPr>
            </a:br>
            <a:endParaRPr lang="ar-EG"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19908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7DB218-10FA-4005-A180-044859BAA6B5}"/>
              </a:ext>
            </a:extLst>
          </p:cNvPr>
          <p:cNvSpPr>
            <a:spLocks noGrp="1"/>
          </p:cNvSpPr>
          <p:nvPr>
            <p:ph type="title"/>
          </p:nvPr>
        </p:nvSpPr>
        <p:spPr>
          <a:xfrm>
            <a:off x="152400" y="274638"/>
            <a:ext cx="8839200" cy="6202362"/>
          </a:xfrm>
          <a:solidFill>
            <a:srgbClr val="FFFFCC"/>
          </a:solidFill>
        </p:spPr>
        <p:txBody>
          <a:bodyPr>
            <a:noAutofit/>
          </a:bodyPr>
          <a:lstStyle/>
          <a:p>
            <a:r>
              <a:rPr lang="ar-EG" sz="3200" b="1" dirty="0" smtClean="0">
                <a:solidFill>
                  <a:srgbClr val="C00000"/>
                </a:solidFill>
                <a:effectLst>
                  <a:outerShdw blurRad="38100" dist="38100" dir="2700000" algn="tl">
                    <a:srgbClr val="000000">
                      <a:alpha val="43137"/>
                    </a:srgbClr>
                  </a:outerShdw>
                </a:effectLst>
              </a:rPr>
              <a:t>تشمل أشهر الأعراض الجسدية لدى أطفال متلازمة داون الآتي:</a:t>
            </a:r>
            <a:br>
              <a:rPr lang="ar-EG" sz="3200" b="1" dirty="0" smtClean="0">
                <a:solidFill>
                  <a:srgbClr val="C00000"/>
                </a:solidFill>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ضعف العضلات وقلة كتلتها.</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 قصر الرقبة مقارنة بالطبيعي.</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 وجود جلد زائد في مؤخرة العنق. </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تسطيح ملامح الوجه والأنف.</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 صغر الرأس والأذنين والفم.</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 ميل العيون للأعلى. </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وجود طية جلدية تخرج من الجفن العلوي وتغطي الزاوية الداخلية للعين.</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 ظهور قع بيضاء على الجزء الملون من العين ويطلق عليها اسم بقع </a:t>
            </a:r>
            <a:r>
              <a:rPr lang="ar-EG" sz="2400" b="1" dirty="0" err="1" smtClean="0">
                <a:effectLst>
                  <a:outerShdw blurRad="38100" dist="38100" dir="2700000" algn="tl">
                    <a:srgbClr val="000000">
                      <a:alpha val="43137"/>
                    </a:srgbClr>
                  </a:outerShdw>
                </a:effectLst>
              </a:rPr>
              <a:t>بروشفيلد</a:t>
            </a:r>
            <a:r>
              <a:rPr lang="ar-EG" sz="2400" b="1" dirty="0" smtClean="0">
                <a:effectLst>
                  <a:outerShdw blurRad="38100" dist="38100" dir="2700000" algn="tl">
                    <a:srgbClr val="000000">
                      <a:alpha val="43137"/>
                    </a:srgbClr>
                  </a:outerShdw>
                </a:effectLst>
              </a:rPr>
              <a:t>.</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 اتساع مساحة اليد.</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 قصر طول الأصابع. </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وجود ثنية واحدة عميقة في باطن اليد. </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وجود أخدود عميق بين إصبع القدم الأول والثاني.</a:t>
            </a:r>
            <a:br>
              <a:rPr lang="ar-EG" sz="2400" b="1" dirty="0" smtClean="0">
                <a:effectLst>
                  <a:outerShdw blurRad="38100" dist="38100" dir="2700000" algn="tl">
                    <a:srgbClr val="000000">
                      <a:alpha val="43137"/>
                    </a:srgbClr>
                  </a:outerShdw>
                </a:effectLst>
              </a:rPr>
            </a:br>
            <a:r>
              <a:rPr lang="ar-EG" sz="2400" b="1" dirty="0" smtClean="0">
                <a:effectLst>
                  <a:outerShdw blurRad="38100" dist="38100" dir="2700000" algn="tl">
                    <a:srgbClr val="000000">
                      <a:alpha val="43137"/>
                    </a:srgbClr>
                  </a:outerShdw>
                </a:effectLst>
              </a:rPr>
              <a:t/>
            </a:r>
            <a:br>
              <a:rPr lang="ar-EG" sz="2400" b="1" dirty="0" smtClean="0">
                <a:effectLst>
                  <a:outerShdw blurRad="38100" dist="38100" dir="2700000" algn="tl">
                    <a:srgbClr val="000000">
                      <a:alpha val="43137"/>
                    </a:srgbClr>
                  </a:outerShdw>
                </a:effectLst>
              </a:rPr>
            </a:br>
            <a:endParaRPr lang="ar-EG"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631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F95A7A-B8F1-4BFF-BBC5-6A00322F3148}"/>
              </a:ext>
            </a:extLst>
          </p:cNvPr>
          <p:cNvSpPr>
            <a:spLocks noGrp="1"/>
          </p:cNvSpPr>
          <p:nvPr>
            <p:ph type="title"/>
          </p:nvPr>
        </p:nvSpPr>
        <p:spPr>
          <a:xfrm>
            <a:off x="152400" y="76200"/>
            <a:ext cx="8915400" cy="6705600"/>
          </a:xfrm>
          <a:solidFill>
            <a:srgbClr val="FFFFCC"/>
          </a:solidFill>
        </p:spPr>
        <p:txBody>
          <a:bodyPr>
            <a:normAutofit/>
          </a:bodyPr>
          <a:lstStyle/>
          <a:p>
            <a:r>
              <a:rPr lang="ar-EG" b="1" dirty="0">
                <a:solidFill>
                  <a:schemeClr val="accent6">
                    <a:lumMod val="75000"/>
                  </a:schemeClr>
                </a:solidFill>
                <a:effectLst>
                  <a:outerShdw blurRad="38100" dist="38100" dir="2700000" algn="tl">
                    <a:srgbClr val="000000">
                      <a:alpha val="43137"/>
                    </a:srgbClr>
                  </a:outerShdw>
                </a:effectLst>
              </a:rPr>
              <a:t>ويعاني المصابين من أعراض ذهنية تشمل</a:t>
            </a:r>
            <a:r>
              <a:rPr lang="ar-EG" b="1" dirty="0">
                <a:effectLst>
                  <a:outerShdw blurRad="38100" dist="38100" dir="2700000" algn="tl">
                    <a:srgbClr val="000000">
                      <a:alpha val="43137"/>
                    </a:srgbClr>
                  </a:outerShdw>
                </a:effectLst>
              </a:rPr>
              <a:t>:</a:t>
            </a:r>
            <a:br>
              <a:rPr lang="ar-EG" b="1" dirty="0">
                <a:effectLst>
                  <a:outerShdw blurRad="38100" dist="38100" dir="2700000" algn="tl">
                    <a:srgbClr val="000000">
                      <a:alpha val="43137"/>
                    </a:srgbClr>
                  </a:outerShdw>
                </a:effectLst>
              </a:rPr>
            </a:br>
            <a:r>
              <a:rPr lang="ar-EG" b="1" dirty="0">
                <a:effectLst>
                  <a:outerShdw blurRad="38100" dist="38100" dir="2700000" algn="tl">
                    <a:srgbClr val="000000">
                      <a:alpha val="43137"/>
                    </a:srgbClr>
                  </a:outerShdw>
                </a:effectLst>
              </a:rPr>
              <a:t>ضعف الإدراك. </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ar-EG" b="1" dirty="0" smtClean="0">
                <a:effectLst>
                  <a:outerShdw blurRad="38100" dist="38100" dir="2700000" algn="tl">
                    <a:srgbClr val="000000">
                      <a:alpha val="43137"/>
                    </a:srgbClr>
                  </a:outerShdw>
                </a:effectLst>
              </a:rPr>
              <a:t>اضطرابات </a:t>
            </a:r>
            <a:r>
              <a:rPr lang="ar-EG" b="1" dirty="0">
                <a:effectLst>
                  <a:outerShdw blurRad="38100" dist="38100" dir="2700000" algn="tl">
                    <a:srgbClr val="000000">
                      <a:alpha val="43137"/>
                    </a:srgbClr>
                  </a:outerShdw>
                </a:effectLst>
              </a:rPr>
              <a:t>في التفكير والتعلم. </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ar-EG" b="1" dirty="0" smtClean="0">
                <a:effectLst>
                  <a:outerShdw blurRad="38100" dist="38100" dir="2700000" algn="tl">
                    <a:srgbClr val="000000">
                      <a:alpha val="43137"/>
                    </a:srgbClr>
                  </a:outerShdw>
                </a:effectLst>
              </a:rPr>
              <a:t>ضعف </a:t>
            </a:r>
            <a:r>
              <a:rPr lang="ar-EG" b="1" dirty="0">
                <a:effectLst>
                  <a:outerShdw blurRad="38100" dist="38100" dir="2700000" algn="tl">
                    <a:srgbClr val="000000">
                      <a:alpha val="43137"/>
                    </a:srgbClr>
                  </a:outerShdw>
                </a:effectLst>
              </a:rPr>
              <a:t>الانتباه وقصر فترته</a:t>
            </a:r>
            <a:r>
              <a:rPr lang="ar-EG" b="1" dirty="0" smtClean="0">
                <a:effectLst>
                  <a:outerShdw blurRad="38100" dist="38100" dir="2700000" algn="tl">
                    <a:srgbClr val="000000">
                      <a:alpha val="43137"/>
                    </a:srgbClr>
                  </a:outerShdw>
                </a:effectLst>
              </a:rPr>
              <a:t>.</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ar-EG" b="1" dirty="0" smtClean="0">
                <a:effectLst>
                  <a:outerShdw blurRad="38100" dist="38100" dir="2700000" algn="tl">
                    <a:srgbClr val="000000">
                      <a:alpha val="43137"/>
                    </a:srgbClr>
                  </a:outerShdw>
                </a:effectLst>
              </a:rPr>
              <a:t> </a:t>
            </a:r>
            <a:r>
              <a:rPr lang="ar-EG" b="1" dirty="0">
                <a:effectLst>
                  <a:outerShdw blurRad="38100" dist="38100" dir="2700000" algn="tl">
                    <a:srgbClr val="000000">
                      <a:alpha val="43137"/>
                    </a:srgbClr>
                  </a:outerShdw>
                </a:effectLst>
              </a:rPr>
              <a:t>سوء اتخاذ القرارات والحكم</a:t>
            </a:r>
            <a:r>
              <a:rPr lang="ar-EG" b="1" dirty="0" smtClean="0">
                <a:effectLst>
                  <a:outerShdw blurRad="38100" dist="38100" dir="2700000" algn="tl">
                    <a:srgbClr val="000000">
                      <a:alpha val="43137"/>
                    </a:srgbClr>
                  </a:outerShdw>
                </a:effectLst>
              </a:rPr>
              <a:t>.</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ar-EG" b="1" dirty="0" smtClean="0">
                <a:effectLst>
                  <a:outerShdw blurRad="38100" dist="38100" dir="2700000" algn="tl">
                    <a:srgbClr val="000000">
                      <a:alpha val="43137"/>
                    </a:srgbClr>
                  </a:outerShdw>
                </a:effectLst>
              </a:rPr>
              <a:t> </a:t>
            </a:r>
            <a:r>
              <a:rPr lang="ar-EG" b="1" dirty="0">
                <a:effectLst>
                  <a:outerShdw blurRad="38100" dist="38100" dir="2700000" algn="tl">
                    <a:srgbClr val="000000">
                      <a:alpha val="43137"/>
                    </a:srgbClr>
                  </a:outerShdw>
                </a:effectLst>
              </a:rPr>
              <a:t>الاندفاع في السلوك والتعامل. </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ar-EG" b="1" dirty="0" smtClean="0">
                <a:effectLst>
                  <a:outerShdw blurRad="38100" dist="38100" dir="2700000" algn="tl">
                    <a:srgbClr val="000000">
                      <a:alpha val="43137"/>
                    </a:srgbClr>
                  </a:outerShdw>
                </a:effectLst>
              </a:rPr>
              <a:t>تأخر </a:t>
            </a:r>
            <a:r>
              <a:rPr lang="ar-EG" b="1" dirty="0">
                <a:effectLst>
                  <a:outerShdw blurRad="38100" dist="38100" dir="2700000" algn="tl">
                    <a:srgbClr val="000000">
                      <a:alpha val="43137"/>
                    </a:srgbClr>
                  </a:outerShdw>
                </a:effectLst>
              </a:rPr>
              <a:t>تطور اللغة والكلام.</a:t>
            </a:r>
            <a:br>
              <a:rPr lang="ar-EG" b="1" dirty="0">
                <a:effectLst>
                  <a:outerShdw blurRad="38100" dist="38100" dir="2700000" algn="tl">
                    <a:srgbClr val="000000">
                      <a:alpha val="43137"/>
                    </a:srgbClr>
                  </a:outerShdw>
                </a:effectLst>
              </a:rPr>
            </a:br>
            <a:r>
              <a:rPr lang="ar-EG" b="1" dirty="0">
                <a:effectLst>
                  <a:outerShdw blurRad="38100" dist="38100" dir="2700000" algn="tl">
                    <a:srgbClr val="000000">
                      <a:alpha val="43137"/>
                    </a:srgbClr>
                  </a:outerShdw>
                </a:effectLst>
              </a:rPr>
              <a:t/>
            </a:r>
            <a:br>
              <a:rPr lang="ar-EG" b="1" dirty="0">
                <a:effectLst>
                  <a:outerShdw blurRad="38100" dist="38100" dir="2700000" algn="tl">
                    <a:srgbClr val="000000">
                      <a:alpha val="43137"/>
                    </a:srgbClr>
                  </a:outerShdw>
                </a:effectLst>
              </a:rPr>
            </a:br>
            <a:endParaRPr lang="ar-EG" b="1" dirty="0">
              <a:effectLst>
                <a:outerShdw blurRad="38100" dist="38100" dir="2700000" algn="tl">
                  <a:srgbClr val="000000">
                    <a:alpha val="43137"/>
                  </a:srgbClr>
                </a:outerShdw>
              </a:effectLst>
            </a:endParaRPr>
          </a:p>
        </p:txBody>
      </p:sp>
      <p:pic>
        <p:nvPicPr>
          <p:cNvPr id="3" name="Picture 6" descr="PNTS041">
            <a:extLst>
              <a:ext uri="{FF2B5EF4-FFF2-40B4-BE49-F238E27FC236}">
                <a16:creationId xmlns="" xmlns:a16="http://schemas.microsoft.com/office/drawing/2014/main" id="{42C72C61-1A59-4C74-9477-058C5EF29B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1" y="3816659"/>
            <a:ext cx="1352550" cy="2568266"/>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479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312195-2FC5-461D-AD80-A9BEF829EDDA}"/>
              </a:ext>
            </a:extLst>
          </p:cNvPr>
          <p:cNvSpPr>
            <a:spLocks noGrp="1"/>
          </p:cNvSpPr>
          <p:nvPr>
            <p:ph type="title"/>
          </p:nvPr>
        </p:nvSpPr>
        <p:spPr>
          <a:xfrm>
            <a:off x="457200" y="3733800"/>
            <a:ext cx="8229600" cy="2819400"/>
          </a:xfrm>
          <a:solidFill>
            <a:srgbClr val="FFFFCC"/>
          </a:solidFill>
        </p:spPr>
        <p:txBody>
          <a:bodyPr>
            <a:normAutofit fontScale="90000"/>
          </a:bodyPr>
          <a:lstStyle/>
          <a:p>
            <a:r>
              <a:rPr lang="ar-EG" b="1" dirty="0">
                <a:effectLst>
                  <a:outerShdw blurRad="38100" dist="38100" dir="2700000" algn="tl">
                    <a:srgbClr val="000000">
                      <a:alpha val="43137"/>
                    </a:srgbClr>
                  </a:outerShdw>
                </a:effectLst>
              </a:rPr>
              <a:t>  المشاكل والاضطرابات الصحية ويمثل التالي أهم هذه الاعتلالات</a:t>
            </a:r>
            <a:br>
              <a:rPr lang="ar-EG" b="1" dirty="0">
                <a:effectLst>
                  <a:outerShdw blurRad="38100" dist="38100" dir="2700000" algn="tl">
                    <a:srgbClr val="000000">
                      <a:alpha val="43137"/>
                    </a:srgbClr>
                  </a:outerShdw>
                </a:effectLst>
              </a:rPr>
            </a:br>
            <a:r>
              <a:rPr lang="ar-EG" b="1" dirty="0">
                <a:effectLst>
                  <a:outerShdw blurRad="38100" dist="38100" dir="2700000" algn="tl">
                    <a:srgbClr val="000000">
                      <a:alpha val="43137"/>
                    </a:srgbClr>
                  </a:outerShdw>
                </a:effectLst>
              </a:rPr>
              <a:t> </a:t>
            </a:r>
            <a:r>
              <a:rPr lang="ar-EG" b="1" dirty="0">
                <a:solidFill>
                  <a:srgbClr val="C00000"/>
                </a:solidFill>
                <a:effectLst>
                  <a:outerShdw blurRad="38100" dist="38100" dir="2700000" algn="tl">
                    <a:srgbClr val="000000">
                      <a:alpha val="43137"/>
                    </a:srgbClr>
                  </a:outerShdw>
                </a:effectLst>
              </a:rPr>
              <a:t>اضطرابات طيف التوحد</a:t>
            </a:r>
            <a:r>
              <a:rPr lang="ar-EG" b="1" dirty="0">
                <a:effectLst>
                  <a:outerShdw blurRad="38100" dist="38100" dir="2700000" algn="tl">
                    <a:srgbClr val="000000">
                      <a:alpha val="43137"/>
                    </a:srgbClr>
                  </a:outerShdw>
                </a:effectLst>
              </a:rPr>
              <a:t>. </a:t>
            </a:r>
            <a:r>
              <a:rPr lang="ar-EG" b="1" dirty="0">
                <a:solidFill>
                  <a:srgbClr val="0070C0"/>
                </a:solidFill>
                <a:effectLst>
                  <a:outerShdw blurRad="38100" dist="38100" dir="2700000" algn="tl">
                    <a:srgbClr val="000000">
                      <a:alpha val="43137"/>
                    </a:srgbClr>
                  </a:outerShdw>
                </a:effectLst>
              </a:rPr>
              <a:t>مشاكل الهرمونات والغدد</a:t>
            </a:r>
            <a:r>
              <a:rPr lang="ar-EG" b="1" dirty="0">
                <a:effectLst>
                  <a:outerShdw blurRad="38100" dist="38100" dir="2700000" algn="tl">
                    <a:srgbClr val="000000">
                      <a:alpha val="43137"/>
                    </a:srgbClr>
                  </a:outerShdw>
                </a:effectLst>
              </a:rPr>
              <a:t>. فقدان السمع. </a:t>
            </a:r>
            <a:r>
              <a:rPr lang="ar-EG" b="1" dirty="0">
                <a:solidFill>
                  <a:srgbClr val="7030A0"/>
                </a:solidFill>
                <a:effectLst>
                  <a:outerShdw blurRad="38100" dist="38100" dir="2700000" algn="tl">
                    <a:srgbClr val="000000">
                      <a:alpha val="43137"/>
                    </a:srgbClr>
                  </a:outerShdw>
                </a:effectLst>
              </a:rPr>
              <a:t>مشاكل الرؤية</a:t>
            </a:r>
            <a:r>
              <a:rPr lang="ar-EG" b="1" dirty="0">
                <a:effectLst>
                  <a:outerShdw blurRad="38100" dist="38100" dir="2700000" algn="tl">
                    <a:srgbClr val="000000">
                      <a:alpha val="43137"/>
                    </a:srgbClr>
                  </a:outerShdw>
                </a:effectLst>
              </a:rPr>
              <a:t>. </a:t>
            </a:r>
            <a:r>
              <a:rPr lang="ar-EG" b="1" dirty="0">
                <a:solidFill>
                  <a:schemeClr val="accent6">
                    <a:lumMod val="75000"/>
                  </a:schemeClr>
                </a:solidFill>
                <a:effectLst>
                  <a:outerShdw blurRad="38100" dist="38100" dir="2700000" algn="tl">
                    <a:srgbClr val="000000">
                      <a:alpha val="43137"/>
                    </a:srgbClr>
                  </a:outerShdw>
                </a:effectLst>
              </a:rPr>
              <a:t>اضطرابات القلب.</a:t>
            </a:r>
            <a:r>
              <a:rPr lang="ar-EG" b="1" dirty="0">
                <a:effectLst>
                  <a:outerShdw blurRad="38100" dist="38100" dir="2700000" algn="tl">
                    <a:srgbClr val="000000">
                      <a:alpha val="43137"/>
                    </a:srgbClr>
                  </a:outerShdw>
                </a:effectLst>
              </a:rPr>
              <a:t/>
            </a:r>
            <a:br>
              <a:rPr lang="ar-EG" b="1" dirty="0">
                <a:effectLst>
                  <a:outerShdw blurRad="38100" dist="38100" dir="2700000" algn="tl">
                    <a:srgbClr val="000000">
                      <a:alpha val="43137"/>
                    </a:srgbClr>
                  </a:outerShdw>
                </a:effectLst>
              </a:rPr>
            </a:br>
            <a:endParaRPr lang="ar-EG" b="1" dirty="0">
              <a:effectLst>
                <a:outerShdw blurRad="38100" dist="38100" dir="2700000" algn="tl">
                  <a:srgbClr val="000000">
                    <a:alpha val="43137"/>
                  </a:srgbClr>
                </a:outerShdw>
              </a:effectLst>
            </a:endParaRPr>
          </a:p>
        </p:txBody>
      </p:sp>
      <p:pic>
        <p:nvPicPr>
          <p:cNvPr id="3" name="Picture 2" descr="‫العقليه‬ ‫اإلعاقه‬&#10; ">
            <a:extLst>
              <a:ext uri="{FF2B5EF4-FFF2-40B4-BE49-F238E27FC236}">
                <a16:creationId xmlns="" xmlns:a16="http://schemas.microsoft.com/office/drawing/2014/main" id="{BB415ED7-B2AC-4BF9-BD5B-BEE17C6A0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8600"/>
            <a:ext cx="6781800" cy="284241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951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52400"/>
            <a:ext cx="7467600" cy="1676400"/>
          </a:xfrm>
          <a:solidFill>
            <a:srgbClr val="CCECFF"/>
          </a:solidFill>
        </p:spPr>
        <p:txBody>
          <a:bodyPr>
            <a:normAutofit fontScale="90000"/>
          </a:bodyPr>
          <a:lstStyle/>
          <a:p>
            <a:pPr lvl="0" algn="ctr"/>
            <a:r>
              <a:rPr lang="ar-SA" sz="4400" u="sng" dirty="0">
                <a:solidFill>
                  <a:schemeClr val="accent2">
                    <a:lumMod val="50000"/>
                  </a:schemeClr>
                </a:solidFill>
                <a:effectLst/>
                <a:latin typeface="Aldhabi" pitchFamily="2" charset="-78"/>
                <a:cs typeface="Aldhabi" pitchFamily="2" charset="-78"/>
              </a:rPr>
              <a:t>أساسيات بناء وتصميم برامج الحاسب الآلي في مجال الإعاقة العقلية</a:t>
            </a:r>
            <a:r>
              <a:rPr lang="en-US" sz="4400" dirty="0">
                <a:solidFill>
                  <a:schemeClr val="accent2">
                    <a:lumMod val="50000"/>
                  </a:schemeClr>
                </a:solidFill>
                <a:effectLst/>
              </a:rPr>
              <a:t/>
            </a:r>
            <a:br>
              <a:rPr lang="en-US" sz="4400" dirty="0">
                <a:solidFill>
                  <a:schemeClr val="accent2">
                    <a:lumMod val="50000"/>
                  </a:schemeClr>
                </a:solidFill>
                <a:effectLst/>
              </a:rPr>
            </a:br>
            <a:endParaRPr lang="en-US" sz="4400" dirty="0">
              <a:solidFill>
                <a:schemeClr val="accent2">
                  <a:lumMod val="50000"/>
                </a:schemeClr>
              </a:solidFill>
            </a:endParaRPr>
          </a:p>
        </p:txBody>
      </p:sp>
      <p:sp>
        <p:nvSpPr>
          <p:cNvPr id="3" name="Subtitle 2"/>
          <p:cNvSpPr>
            <a:spLocks noGrp="1"/>
          </p:cNvSpPr>
          <p:nvPr>
            <p:ph type="subTitle" idx="1"/>
          </p:nvPr>
        </p:nvSpPr>
        <p:spPr>
          <a:xfrm>
            <a:off x="3733800" y="2209800"/>
            <a:ext cx="4724400" cy="3276600"/>
          </a:xfrm>
          <a:solidFill>
            <a:srgbClr val="FFFFCC"/>
          </a:solidFill>
        </p:spPr>
        <p:txBody>
          <a:bodyPr>
            <a:normAutofit fontScale="92500" lnSpcReduction="10000"/>
          </a:bodyPr>
          <a:lstStyle/>
          <a:p>
            <a:pPr algn="ctr"/>
            <a:r>
              <a:rPr lang="ar-SA" sz="3200" b="1" u="sng" dirty="0">
                <a:solidFill>
                  <a:schemeClr val="tx1"/>
                </a:solidFill>
              </a:rPr>
              <a:t>التصميم التعليمي لذوي الاعاقة العقلية</a:t>
            </a:r>
            <a:endParaRPr lang="en-US" sz="3200" dirty="0">
              <a:solidFill>
                <a:schemeClr val="tx1"/>
              </a:solidFill>
            </a:endParaRPr>
          </a:p>
          <a:p>
            <a:pPr rtl="1"/>
            <a:r>
              <a:rPr lang="en-US" sz="3200" b="1" dirty="0">
                <a:solidFill>
                  <a:schemeClr val="tx1"/>
                </a:solidFill>
              </a:rPr>
              <a:t> </a:t>
            </a:r>
            <a:endParaRPr lang="en-US" sz="3200" dirty="0">
              <a:solidFill>
                <a:schemeClr val="tx1"/>
              </a:solidFill>
            </a:endParaRPr>
          </a:p>
          <a:p>
            <a:r>
              <a:rPr lang="ar-SA" b="1" dirty="0">
                <a:solidFill>
                  <a:schemeClr val="tx1"/>
                </a:solidFill>
              </a:rPr>
              <a:t>إن تصميم التعليم للطلاب المعاقين عقلياً يحتاج إلى الحيطة والحذر ، لكي </a:t>
            </a:r>
            <a:r>
              <a:rPr lang="en-US" b="1" dirty="0">
                <a:solidFill>
                  <a:schemeClr val="tx1"/>
                </a:solidFill>
              </a:rPr>
              <a:t> .</a:t>
            </a:r>
            <a:r>
              <a:rPr lang="ar-SA" b="1" dirty="0">
                <a:solidFill>
                  <a:schemeClr val="tx1"/>
                </a:solidFill>
              </a:rPr>
              <a:t>يتلاءم مع خصائصهم واحتياجاتهم ، وقدراتهم</a:t>
            </a:r>
            <a:endParaRPr lang="en-US" dirty="0">
              <a:solidFill>
                <a:schemeClr val="tx1"/>
              </a:solidFill>
            </a:endParaRP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124199" cy="47244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524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533400"/>
            <a:ext cx="6629400" cy="5791200"/>
          </a:xfrm>
          <a:solidFill>
            <a:srgbClr val="FFFFCC"/>
          </a:solidFill>
        </p:spPr>
        <p:txBody>
          <a:bodyPr>
            <a:normAutofit fontScale="85000" lnSpcReduction="10000"/>
          </a:bodyPr>
          <a:lstStyle/>
          <a:p>
            <a:pPr marL="0" indent="0" algn="r" rtl="1">
              <a:buNone/>
            </a:pPr>
            <a:r>
              <a:rPr lang="ar-SA" b="1" u="sng" dirty="0">
                <a:solidFill>
                  <a:srgbClr val="C00000"/>
                </a:solidFill>
              </a:rPr>
              <a:t>يجب مراعاة الآتي في تعليم الطلاب المعاقين عقلياً</a:t>
            </a:r>
            <a:r>
              <a:rPr lang="en-US" b="1" dirty="0">
                <a:solidFill>
                  <a:srgbClr val="C00000"/>
                </a:solidFill>
              </a:rPr>
              <a:t> :</a:t>
            </a:r>
            <a:r>
              <a:rPr lang="en-US" b="1" dirty="0"/>
              <a:t/>
            </a:r>
            <a:br>
              <a:rPr lang="en-US" b="1" dirty="0"/>
            </a:br>
            <a:r>
              <a:rPr lang="en-US" b="1" dirty="0"/>
              <a:t>◄ </a:t>
            </a:r>
            <a:r>
              <a:rPr lang="ar-SA" b="1" dirty="0"/>
              <a:t>التأكيد على التعلم عن طريق العمل والأداء</a:t>
            </a:r>
            <a:r>
              <a:rPr lang="en-US" b="1" dirty="0"/>
              <a:t> .</a:t>
            </a:r>
            <a:br>
              <a:rPr lang="en-US" b="1" dirty="0"/>
            </a:br>
            <a:r>
              <a:rPr lang="en-US" b="1" dirty="0">
                <a:solidFill>
                  <a:srgbClr val="0070C0"/>
                </a:solidFill>
              </a:rPr>
              <a:t>◄ </a:t>
            </a:r>
            <a:r>
              <a:rPr lang="ar-SA" b="1" dirty="0">
                <a:solidFill>
                  <a:srgbClr val="0070C0"/>
                </a:solidFill>
              </a:rPr>
              <a:t>تنمية معلومات المتعلم عن طريق الإدراك وتدريب الحواس المتعلقة </a:t>
            </a:r>
            <a:r>
              <a:rPr lang="en-US" b="1" dirty="0">
                <a:solidFill>
                  <a:srgbClr val="0070C0"/>
                </a:solidFill>
              </a:rPr>
              <a:t> </a:t>
            </a:r>
            <a:r>
              <a:rPr lang="ar-SA" b="1" dirty="0" smtClean="0">
                <a:solidFill>
                  <a:srgbClr val="0070C0"/>
                </a:solidFill>
              </a:rPr>
              <a:t>بالبصر </a:t>
            </a:r>
            <a:r>
              <a:rPr lang="ar-SA" b="1" dirty="0">
                <a:solidFill>
                  <a:srgbClr val="0070C0"/>
                </a:solidFill>
              </a:rPr>
              <a:t>والسمع واللمس والتذوق</a:t>
            </a:r>
            <a:r>
              <a:rPr lang="ar-SA" b="1" dirty="0"/>
              <a:t>.</a:t>
            </a:r>
          </a:p>
          <a:p>
            <a:pPr marL="0" indent="0" algn="r" rtl="1">
              <a:buNone/>
            </a:pPr>
            <a:r>
              <a:rPr lang="en-US" b="1" dirty="0"/>
              <a:t>◄ </a:t>
            </a:r>
            <a:r>
              <a:rPr lang="ar-SA" b="1" dirty="0"/>
              <a:t>أن تكون التعليمات واضحة وبسيطة</a:t>
            </a:r>
            <a:r>
              <a:rPr lang="en-US" b="1" dirty="0"/>
              <a:t> .</a:t>
            </a:r>
            <a:br>
              <a:rPr lang="en-US" b="1" dirty="0"/>
            </a:br>
            <a:r>
              <a:rPr lang="en-US" b="1" dirty="0">
                <a:solidFill>
                  <a:srgbClr val="C00000"/>
                </a:solidFill>
              </a:rPr>
              <a:t>◄ </a:t>
            </a:r>
            <a:r>
              <a:rPr lang="ar-SA" b="1" dirty="0">
                <a:solidFill>
                  <a:srgbClr val="C00000"/>
                </a:solidFill>
              </a:rPr>
              <a:t>ضرورة مراعاة الفروق الفردية فيما بين المعوقين أنفسهم ، </a:t>
            </a:r>
            <a:r>
              <a:rPr lang="ar-SA" b="1" dirty="0" smtClean="0">
                <a:solidFill>
                  <a:srgbClr val="C00000"/>
                </a:solidFill>
              </a:rPr>
              <a:t>حتى</a:t>
            </a:r>
            <a:r>
              <a:rPr lang="en-US" b="1" dirty="0" smtClean="0">
                <a:solidFill>
                  <a:srgbClr val="C00000"/>
                </a:solidFill>
              </a:rPr>
              <a:t>  </a:t>
            </a:r>
            <a:r>
              <a:rPr lang="ar-SA" b="1" dirty="0">
                <a:solidFill>
                  <a:srgbClr val="C00000"/>
                </a:solidFill>
              </a:rPr>
              <a:t>يصل </a:t>
            </a:r>
            <a:r>
              <a:rPr lang="ar-SA" b="1" dirty="0" smtClean="0">
                <a:solidFill>
                  <a:srgbClr val="C00000"/>
                </a:solidFill>
              </a:rPr>
              <a:t> </a:t>
            </a:r>
            <a:r>
              <a:rPr lang="ar-SA" b="1" dirty="0">
                <a:solidFill>
                  <a:srgbClr val="C00000"/>
                </a:solidFill>
              </a:rPr>
              <a:t>تتابع الخبرات المقدمة ، بحيث يقدم المحتوى</a:t>
            </a:r>
            <a:r>
              <a:rPr lang="en-US" b="1" dirty="0">
                <a:solidFill>
                  <a:srgbClr val="C00000"/>
                </a:solidFill>
              </a:rPr>
              <a:t> </a:t>
            </a:r>
            <a:r>
              <a:rPr lang="ar-SA" b="1" dirty="0">
                <a:solidFill>
                  <a:srgbClr val="C00000"/>
                </a:solidFill>
              </a:rPr>
              <a:t>التعليمي وفق </a:t>
            </a:r>
            <a:r>
              <a:rPr lang="ar-SA" b="1" dirty="0" smtClean="0">
                <a:solidFill>
                  <a:srgbClr val="C00000"/>
                </a:solidFill>
              </a:rPr>
              <a:t>ترتيب </a:t>
            </a:r>
            <a:r>
              <a:rPr lang="ar-SA" b="1" dirty="0">
                <a:solidFill>
                  <a:srgbClr val="C00000"/>
                </a:solidFill>
              </a:rPr>
              <a:t>منطقي</a:t>
            </a:r>
            <a:r>
              <a:rPr lang="en-US" b="1" dirty="0">
                <a:solidFill>
                  <a:srgbClr val="C00000"/>
                </a:solidFill>
              </a:rPr>
              <a:t> </a:t>
            </a:r>
            <a:r>
              <a:rPr lang="ar-SA" b="1" dirty="0">
                <a:solidFill>
                  <a:srgbClr val="C00000"/>
                </a:solidFill>
              </a:rPr>
              <a:t>أي التدرج من السهل إلى الأكثر تعقيداً ،ومن المحسوس إلى المجرد</a:t>
            </a:r>
            <a:r>
              <a:rPr lang="en-US" b="1" dirty="0">
                <a:solidFill>
                  <a:srgbClr val="C00000"/>
                </a:solidFill>
              </a:rPr>
              <a:t>  </a:t>
            </a:r>
            <a:r>
              <a:rPr lang="ar-SA" b="1" dirty="0">
                <a:solidFill>
                  <a:srgbClr val="C00000"/>
                </a:solidFill>
              </a:rPr>
              <a:t>مع مراعاة تنوع الخبرات ألى أقصى مستوى تحصيلي ومهني ممكن ووفقاً لقدراته وإمكاناته</a:t>
            </a:r>
            <a:r>
              <a:rPr lang="ar-SA" b="1" dirty="0"/>
              <a:t>.</a:t>
            </a:r>
            <a:r>
              <a:rPr lang="en-US" b="1" dirty="0"/>
              <a:t> </a:t>
            </a:r>
            <a:endParaRPr lang="ar-SA" b="1" dirty="0"/>
          </a:p>
          <a:p>
            <a:pPr marL="0" indent="0" algn="r" rtl="1">
              <a:buNone/>
            </a:pPr>
            <a:r>
              <a:rPr lang="en-US" b="1" dirty="0"/>
              <a:t>◄ </a:t>
            </a:r>
            <a:r>
              <a:rPr lang="ar-SA" b="1" dirty="0"/>
              <a:t>عدم الاقتصار على استخدام أسلوب تدريسي واحد ، بل التنوع في استخدام أساليب مختلفة ، ومواد تعليمية متنوعة</a:t>
            </a:r>
            <a:r>
              <a:rPr lang="en-US" b="1" dirty="0"/>
              <a:t>.</a:t>
            </a:r>
            <a:endParaRPr lang="en-US"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86000" cy="58674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922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1066800"/>
            <a:ext cx="4648200" cy="5257800"/>
          </a:xfrm>
          <a:solidFill>
            <a:srgbClr val="FFFFCC"/>
          </a:solidFill>
        </p:spPr>
        <p:txBody>
          <a:bodyPr>
            <a:normAutofit/>
          </a:bodyPr>
          <a:lstStyle/>
          <a:p>
            <a:pPr algn="r" rtl="1">
              <a:buFont typeface="Wingdings" pitchFamily="2" charset="2"/>
              <a:buChar char="q"/>
            </a:pPr>
            <a:r>
              <a:rPr lang="ar-SA" sz="3200" b="1" dirty="0"/>
              <a:t>ونظراً لانخفاض نسب ذكاء الطلاب المعوقين عقلياَ عن نظرائهم العاديين ،فيجب أن يختلف التصميم التعليمي الخاص بهم عن تصميم مواقف التعليم للطلاب العاديين بما يتناسب مع قدراتهم المحدودة على الفهم والتفكير .</a:t>
            </a:r>
            <a:endParaRPr lang="en-US" sz="3200" b="1" dirty="0"/>
          </a:p>
        </p:txBody>
      </p:sp>
      <p:pic>
        <p:nvPicPr>
          <p:cNvPr id="1028" name="Picture 4" descr="C:\Users\user\AppData\Local\Microsoft\Windows\Temporary Internet Files\Content.IE5\Y55LM52Q\MP90043947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66800"/>
            <a:ext cx="3733800" cy="53340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778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ar-SA" sz="3200" b="1" u="sng" dirty="0">
                <a:solidFill>
                  <a:schemeClr val="accent2">
                    <a:lumMod val="50000"/>
                  </a:schemeClr>
                </a:solidFill>
              </a:rPr>
              <a:t>هناك عدة أمور يجب مراعاتها في تصميم البرامج التعليمية للطلاب المعاقين عقلياً منها التالي </a:t>
            </a:r>
            <a:endParaRPr lang="en-US" sz="3200" dirty="0">
              <a:solidFill>
                <a:schemeClr val="accent2">
                  <a:lumMod val="50000"/>
                </a:schemeClr>
              </a:solidFill>
            </a:endParaRPr>
          </a:p>
        </p:txBody>
      </p:sp>
      <p:sp>
        <p:nvSpPr>
          <p:cNvPr id="3" name="Content Placeholder 2"/>
          <p:cNvSpPr>
            <a:spLocks noGrp="1"/>
          </p:cNvSpPr>
          <p:nvPr>
            <p:ph idx="1"/>
          </p:nvPr>
        </p:nvSpPr>
        <p:spPr>
          <a:xfrm>
            <a:off x="2362200" y="1600200"/>
            <a:ext cx="6324600" cy="4525963"/>
          </a:xfrm>
          <a:solidFill>
            <a:srgbClr val="FFFFCC"/>
          </a:solidFill>
        </p:spPr>
        <p:txBody>
          <a:bodyPr/>
          <a:lstStyle/>
          <a:p>
            <a:pPr marL="0" indent="0" algn="r" rtl="1">
              <a:buNone/>
            </a:pPr>
            <a:r>
              <a:rPr lang="en-US" b="1" dirty="0"/>
              <a:t>◄ </a:t>
            </a:r>
            <a:r>
              <a:rPr lang="ar-SA" b="1" dirty="0"/>
              <a:t>التركيز على مهارات أساسية للمعرفة ، كالقراءة والكتابة والحساب</a:t>
            </a:r>
            <a:r>
              <a:rPr lang="en-US" b="1" dirty="0"/>
              <a:t> .</a:t>
            </a:r>
            <a:br>
              <a:rPr lang="en-US" b="1" dirty="0"/>
            </a:br>
            <a:r>
              <a:rPr lang="en-US" b="1" dirty="0"/>
              <a:t>◄ </a:t>
            </a:r>
            <a:r>
              <a:rPr lang="ar-SA" b="1" dirty="0"/>
              <a:t>الاهتمام بتعريف الطالب خصائص البيئة المحيطة به ، لمساعدته على التكيف مع ما حوله</a:t>
            </a:r>
            <a:r>
              <a:rPr lang="en-US" b="1" dirty="0"/>
              <a:t> .</a:t>
            </a:r>
            <a:br>
              <a:rPr lang="en-US" b="1" dirty="0"/>
            </a:br>
            <a:r>
              <a:rPr lang="en-US" b="1" dirty="0"/>
              <a:t>◄ </a:t>
            </a:r>
            <a:r>
              <a:rPr lang="ar-SA" b="1" dirty="0"/>
              <a:t>الاهتمام بشتى جوانب العناية ، التي يحتاجها المعاق عقلياً في حياته</a:t>
            </a:r>
            <a:r>
              <a:rPr lang="en-US" b="1" dirty="0"/>
              <a:t> .</a:t>
            </a:r>
            <a:br>
              <a:rPr lang="en-US" b="1" dirty="0"/>
            </a:br>
            <a:r>
              <a:rPr lang="en-US" b="1" dirty="0"/>
              <a:t>◄ </a:t>
            </a:r>
            <a:r>
              <a:rPr lang="ar-SA" b="1" dirty="0"/>
              <a:t>الاهتمام بما يعين المتعلم على استخدام جسمه ويديه وعقله وحواسه .</a:t>
            </a:r>
            <a:endParaRPr lang="en-US" dirty="0"/>
          </a:p>
        </p:txBody>
      </p:sp>
      <p:pic>
        <p:nvPicPr>
          <p:cNvPr id="2050" name="Picture 2" descr="C:\Users\user\AppData\Local\Microsoft\Windows\Temporary Internet Files\Content.IE5\1OMEOTJK\MP90034148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2209800" cy="449580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1986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914400"/>
            <a:ext cx="6553200" cy="5410200"/>
          </a:xfrm>
          <a:solidFill>
            <a:srgbClr val="FFFFCC"/>
          </a:solidFill>
        </p:spPr>
        <p:txBody>
          <a:bodyPr>
            <a:normAutofit fontScale="92500" lnSpcReduction="10000"/>
          </a:bodyPr>
          <a:lstStyle/>
          <a:p>
            <a:pPr marL="0" indent="0" algn="r" rtl="1">
              <a:buNone/>
            </a:pPr>
            <a:r>
              <a:rPr lang="en-US" b="1" dirty="0"/>
              <a:t>◄ </a:t>
            </a:r>
            <a:r>
              <a:rPr lang="ar-SA" b="1" dirty="0"/>
              <a:t>تقديم أنواع الأنشطة الجمعية التي تتوافق مع قدرات الطلاب المعاقين            عقلياً . </a:t>
            </a:r>
          </a:p>
          <a:p>
            <a:pPr marL="0" indent="0" algn="r" rtl="1">
              <a:buNone/>
            </a:pPr>
            <a:r>
              <a:rPr lang="en-US" b="1" dirty="0"/>
              <a:t>◄ </a:t>
            </a:r>
            <a:r>
              <a:rPr lang="ar-SA" b="1" dirty="0"/>
              <a:t>الاهتمام بتقديم الوسائل التعليمية المناسبة وتكنولوجيا التعليم المتطورة بحيث تحقق أفضل استثمار لقدرات المعاق وإمكاناته. </a:t>
            </a:r>
          </a:p>
          <a:p>
            <a:pPr marL="0" indent="0" algn="r" rtl="1">
              <a:buNone/>
            </a:pPr>
            <a:endParaRPr lang="ar-SA" b="1" dirty="0">
              <a:solidFill>
                <a:srgbClr val="92D050"/>
              </a:solidFill>
            </a:endParaRPr>
          </a:p>
          <a:p>
            <a:pPr marL="0" indent="0" algn="r" rtl="1">
              <a:buNone/>
            </a:pPr>
            <a:r>
              <a:rPr lang="ar-SA" b="1" u="sng" dirty="0">
                <a:solidFill>
                  <a:srgbClr val="92D050"/>
                </a:solidFill>
              </a:rPr>
              <a:t>أ</a:t>
            </a:r>
            <a:r>
              <a:rPr lang="en-US" b="1" u="sng" dirty="0">
                <a:solidFill>
                  <a:srgbClr val="92D050"/>
                </a:solidFill>
              </a:rPr>
              <a:t> – </a:t>
            </a:r>
            <a:r>
              <a:rPr lang="ar-SA" b="1" u="sng" dirty="0">
                <a:solidFill>
                  <a:srgbClr val="92D050"/>
                </a:solidFill>
              </a:rPr>
              <a:t>تحديد خصائص المتعلمين وحاجاتهم التعليمية</a:t>
            </a:r>
            <a:r>
              <a:rPr lang="en-US" b="1" dirty="0">
                <a:solidFill>
                  <a:srgbClr val="92D050"/>
                </a:solidFill>
              </a:rPr>
              <a:t> :</a:t>
            </a:r>
            <a:r>
              <a:rPr lang="en-US" b="1" dirty="0"/>
              <a:t/>
            </a:r>
            <a:br>
              <a:rPr lang="en-US" b="1" dirty="0"/>
            </a:br>
            <a:r>
              <a:rPr lang="ar-SA" b="1" dirty="0"/>
              <a:t>ينبغي أن يراعي التصميم التعليمي لبيئات وبرامج التعلم الخاصة بالمعاقين</a:t>
            </a:r>
            <a:r>
              <a:rPr lang="en-US" b="1" dirty="0"/>
              <a:t/>
            </a:r>
            <a:br>
              <a:rPr lang="en-US" b="1" dirty="0"/>
            </a:br>
            <a:r>
              <a:rPr lang="ar-SA" b="1" dirty="0"/>
              <a:t>عقلياً قدراتهم وإمكاناتهم العقلية المحددة من خلال التعرف على خصائص</a:t>
            </a:r>
            <a:r>
              <a:rPr lang="en-US" b="1" dirty="0"/>
              <a:t/>
            </a:r>
            <a:br>
              <a:rPr lang="en-US" b="1" dirty="0"/>
            </a:br>
            <a:r>
              <a:rPr lang="ar-SA" b="1" dirty="0"/>
              <a:t>النمو عند الطلاب المعاقين عقلياً القابلين للتعلم </a:t>
            </a:r>
            <a:endParaRPr lang="en-US" dirty="0"/>
          </a:p>
        </p:txBody>
      </p:sp>
      <p:pic>
        <p:nvPicPr>
          <p:cNvPr id="2051" name="Picture 3" descr="C:\Users\user\AppData\Local\Microsoft\Windows\Temporary Internet Files\Content.IE5\BQRBLAEL\MP90043950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2133600" cy="5334000"/>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1208923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4">
            <a:extLst>
              <a:ext uri="{FF2B5EF4-FFF2-40B4-BE49-F238E27FC236}">
                <a16:creationId xmlns="" xmlns:a16="http://schemas.microsoft.com/office/drawing/2014/main" id="{4F6A115B-BE32-48B7-8D21-BD7DAD5660AF}"/>
              </a:ext>
            </a:extLst>
          </p:cNvPr>
          <p:cNvSpPr>
            <a:spLocks noChangeArrowheads="1"/>
          </p:cNvSpPr>
          <p:nvPr/>
        </p:nvSpPr>
        <p:spPr bwMode="auto">
          <a:xfrm>
            <a:off x="2735263" y="333375"/>
            <a:ext cx="4953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ar-EG" altLang="ar-EG" sz="7200">
              <a:solidFill>
                <a:srgbClr val="FF9900"/>
              </a:solidFill>
              <a:cs typeface="PT Bold Heading" pitchFamily="2" charset="0"/>
            </a:endParaRPr>
          </a:p>
        </p:txBody>
      </p:sp>
      <p:sp>
        <p:nvSpPr>
          <p:cNvPr id="175109" name="Rectangle 5">
            <a:extLst>
              <a:ext uri="{FF2B5EF4-FFF2-40B4-BE49-F238E27FC236}">
                <a16:creationId xmlns="" xmlns:a16="http://schemas.microsoft.com/office/drawing/2014/main" id="{6042D09A-0B0D-46DA-9158-F7530CAB1835}"/>
              </a:ext>
            </a:extLst>
          </p:cNvPr>
          <p:cNvSpPr>
            <a:spLocks noChangeArrowheads="1"/>
          </p:cNvSpPr>
          <p:nvPr/>
        </p:nvSpPr>
        <p:spPr bwMode="auto">
          <a:xfrm>
            <a:off x="1930400" y="1412875"/>
            <a:ext cx="7213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endParaRPr lang="ar-EG" altLang="ar-EG" sz="3600">
              <a:solidFill>
                <a:schemeClr val="accent2"/>
              </a:solidFill>
              <a:cs typeface="PT Bold Heading" pitchFamily="2" charset="0"/>
            </a:endParaRPr>
          </a:p>
        </p:txBody>
      </p:sp>
      <p:sp>
        <p:nvSpPr>
          <p:cNvPr id="17413" name="مستطيل 1">
            <a:extLst>
              <a:ext uri="{FF2B5EF4-FFF2-40B4-BE49-F238E27FC236}">
                <a16:creationId xmlns="" xmlns:a16="http://schemas.microsoft.com/office/drawing/2014/main" id="{44525B3D-49B0-417B-950C-C7A262930AED}"/>
              </a:ext>
            </a:extLst>
          </p:cNvPr>
          <p:cNvSpPr>
            <a:spLocks noChangeArrowheads="1"/>
          </p:cNvSpPr>
          <p:nvPr/>
        </p:nvSpPr>
        <p:spPr bwMode="auto">
          <a:xfrm>
            <a:off x="3882635" y="0"/>
            <a:ext cx="5249863" cy="6555641"/>
          </a:xfrm>
          <a:prstGeom prst="rect">
            <a:avLst/>
          </a:prstGeom>
          <a:solidFill>
            <a:schemeClr val="accent1">
              <a:lumMod val="40000"/>
              <a:lumOff val="60000"/>
            </a:schemeClr>
          </a:solidFill>
          <a:ln>
            <a:solidFill>
              <a:srgbClr val="002060"/>
            </a:solid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EG" altLang="ar-EG" sz="3600" b="1" u="sng" dirty="0">
                <a:solidFill>
                  <a:srgbClr val="C00000"/>
                </a:solidFill>
              </a:rPr>
              <a:t>مفهوم </a:t>
            </a:r>
            <a:r>
              <a:rPr lang="ar-IQ" altLang="ar-EG" sz="3600" b="1" u="sng" dirty="0" smtClean="0">
                <a:solidFill>
                  <a:srgbClr val="C00000"/>
                </a:solidFill>
              </a:rPr>
              <a:t>التخلف العقلي</a:t>
            </a:r>
            <a:endParaRPr lang="ar-EG" altLang="ar-EG" sz="3600" b="1" u="sng" dirty="0">
              <a:solidFill>
                <a:srgbClr val="C00000"/>
              </a:solidFill>
            </a:endParaRPr>
          </a:p>
          <a:p>
            <a:pPr algn="r" eaLnBrk="1" hangingPunct="1"/>
            <a:r>
              <a:rPr lang="ar-EG" altLang="ar-EG" sz="2400" b="1" dirty="0"/>
              <a:t>هناك تعريفات عديده للمعاقين (ذهنيا-فكريا -عقليا) ونخص منها :</a:t>
            </a:r>
          </a:p>
          <a:p>
            <a:pPr algn="r" eaLnBrk="1" hangingPunct="1"/>
            <a:r>
              <a:rPr lang="ar-EG" altLang="ar-EG" sz="2400" b="1" dirty="0"/>
              <a:t>التعريف الطبي:</a:t>
            </a:r>
          </a:p>
          <a:p>
            <a:pPr algn="r" eaLnBrk="1" hangingPunct="1"/>
            <a:r>
              <a:rPr lang="ar-EG" altLang="ar-EG" sz="2400" b="1" u="sng" dirty="0">
                <a:solidFill>
                  <a:srgbClr val="C00000"/>
                </a:solidFill>
              </a:rPr>
              <a:t>التأخر العقلي </a:t>
            </a:r>
          </a:p>
          <a:p>
            <a:pPr algn="r" eaLnBrk="1" hangingPunct="1"/>
            <a:r>
              <a:rPr lang="ar-EG" altLang="ar-EG" sz="2400" b="1" dirty="0"/>
              <a:t>هو حالة توقف أو عدم اكتمال نمو الدماغ؛ نتيجة لمرض أو إصابة قبل سن المراهقة أو بسبب عوامل جينية.</a:t>
            </a:r>
          </a:p>
          <a:p>
            <a:pPr algn="r" eaLnBrk="1" hangingPunct="1"/>
            <a:r>
              <a:rPr lang="ar-EG" altLang="ar-EG" sz="2400" b="1" u="sng" dirty="0">
                <a:solidFill>
                  <a:srgbClr val="C00000"/>
                </a:solidFill>
              </a:rPr>
              <a:t>التعريف القانوني</a:t>
            </a:r>
            <a:r>
              <a:rPr lang="ar-EG" altLang="ar-EG" sz="2400" b="1" dirty="0"/>
              <a:t>:</a:t>
            </a:r>
          </a:p>
          <a:p>
            <a:pPr algn="r" eaLnBrk="1" hangingPunct="1"/>
            <a:r>
              <a:rPr lang="ar-EG" altLang="ar-EG" sz="2400" b="1" dirty="0"/>
              <a:t>الشخص المعاق ذهنياً هو الشخص الغير قادر على الاستقلالية في تدبير شئونه بسبب حالة الإعاقة الدائمة أو توقف النمو العقلي في سن مبكرة.</a:t>
            </a:r>
          </a:p>
          <a:p>
            <a:pPr algn="r" eaLnBrk="1" hangingPunct="1"/>
            <a:r>
              <a:rPr lang="ar-EG" altLang="ar-EG" sz="2400" b="1" u="sng" dirty="0">
                <a:solidFill>
                  <a:srgbClr val="C00000"/>
                </a:solidFill>
              </a:rPr>
              <a:t>التعريف الاجتماعي:</a:t>
            </a:r>
          </a:p>
          <a:p>
            <a:pPr algn="r" eaLnBrk="1" hangingPunct="1"/>
            <a:r>
              <a:rPr lang="ar-EG" altLang="ar-EG" sz="2400" b="1" dirty="0"/>
              <a:t>التأخر العقلي حالة عدم اكتمال النمو العقلي بدرجة تجعل الفرد عاجزًا عن التكيف مع الآخرين مما يجعله دائماً بحاجة إلى رعاية وإشراف ودعم الآخرين.</a:t>
            </a:r>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6" y="0"/>
            <a:ext cx="3742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143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withEffect" nodePh="1">
                                  <p:stCondLst>
                                    <p:cond delay="0"/>
                                  </p:stCondLst>
                                  <p:endCondLst>
                                    <p:cond evt="begin" delay="0">
                                      <p:tn val="5"/>
                                    </p:cond>
                                  </p:endCondLst>
                                  <p:childTnLst>
                                    <p:set>
                                      <p:cBhvr>
                                        <p:cTn id="6" dur="1" fill="hold">
                                          <p:stCondLst>
                                            <p:cond delay="0"/>
                                          </p:stCondLst>
                                        </p:cTn>
                                        <p:tgtEl>
                                          <p:spTgt spid="175108"/>
                                        </p:tgtEl>
                                        <p:attrNameLst>
                                          <p:attrName>style.visibility</p:attrName>
                                        </p:attrNameLst>
                                      </p:cBhvr>
                                      <p:to>
                                        <p:strVal val="visible"/>
                                      </p:to>
                                    </p:set>
                                    <p:animEffect transition="in" filter="circle(out)">
                                      <p:cBhvr>
                                        <p:cTn id="7" dur="2000"/>
                                        <p:tgtEl>
                                          <p:spTgt spid="175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nodePh="1">
                                  <p:stCondLst>
                                    <p:cond delay="0"/>
                                  </p:stCondLst>
                                  <p:endCondLst>
                                    <p:cond evt="begin" delay="0">
                                      <p:tn val="10"/>
                                    </p:cond>
                                  </p:endCondLst>
                                  <p:childTnLst>
                                    <p:set>
                                      <p:cBhvr>
                                        <p:cTn id="11" dur="1" fill="hold">
                                          <p:stCondLst>
                                            <p:cond delay="0"/>
                                          </p:stCondLst>
                                        </p:cTn>
                                        <p:tgtEl>
                                          <p:spTgt spid="175109">
                                            <p:txEl>
                                              <p:pRg st="0" end="0"/>
                                            </p:txEl>
                                          </p:spTgt>
                                        </p:tgtEl>
                                        <p:attrNameLst>
                                          <p:attrName>style.visibility</p:attrName>
                                        </p:attrNameLst>
                                      </p:cBhvr>
                                      <p:to>
                                        <p:strVal val="visible"/>
                                      </p:to>
                                    </p:set>
                                    <p:anim calcmode="lin" valueType="num">
                                      <p:cBhvr additive="base">
                                        <p:cTn id="12" dur="500" fill="hold"/>
                                        <p:tgtEl>
                                          <p:spTgt spid="17510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510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9400" y="914400"/>
            <a:ext cx="5867400" cy="5410200"/>
          </a:xfrm>
          <a:solidFill>
            <a:srgbClr val="FFFFCC"/>
          </a:solidFill>
        </p:spPr>
        <p:txBody>
          <a:bodyPr>
            <a:normAutofit fontScale="70000" lnSpcReduction="20000"/>
          </a:bodyPr>
          <a:lstStyle/>
          <a:p>
            <a:pPr marL="0" indent="0" algn="r" rtl="1">
              <a:buNone/>
            </a:pPr>
            <a:r>
              <a:rPr lang="en-US" b="1" u="sng" dirty="0">
                <a:solidFill>
                  <a:srgbClr val="92D050"/>
                </a:solidFill>
                <a:sym typeface="Symbol"/>
              </a:rPr>
              <a:t></a:t>
            </a:r>
            <a:r>
              <a:rPr lang="en-US" b="1" u="sng" dirty="0">
                <a:solidFill>
                  <a:srgbClr val="92D050"/>
                </a:solidFill>
              </a:rPr>
              <a:t> </a:t>
            </a:r>
            <a:r>
              <a:rPr lang="ar-SA" b="1" u="sng" dirty="0">
                <a:solidFill>
                  <a:srgbClr val="92D050"/>
                </a:solidFill>
              </a:rPr>
              <a:t>خصائص النمو العقلي</a:t>
            </a:r>
            <a:r>
              <a:rPr lang="en-US" b="1" u="sng" dirty="0">
                <a:solidFill>
                  <a:srgbClr val="92D050"/>
                </a:solidFill>
              </a:rPr>
              <a:t> :</a:t>
            </a:r>
            <a:r>
              <a:rPr lang="en-US" b="1" dirty="0"/>
              <a:t/>
            </a:r>
            <a:br>
              <a:rPr lang="en-US" b="1" dirty="0"/>
            </a:br>
            <a:r>
              <a:rPr lang="ar-SA" b="1" dirty="0"/>
              <a:t>النمو العقلي للطالب المعاق عقلياً أقل في معدل نموه عن الطالب العادي </a:t>
            </a:r>
            <a:r>
              <a:rPr lang="en-US" b="1" dirty="0"/>
              <a:t>.</a:t>
            </a:r>
            <a:br>
              <a:rPr lang="en-US" b="1" dirty="0"/>
            </a:br>
            <a:r>
              <a:rPr lang="ar-SA" b="1" u="sng" dirty="0">
                <a:solidFill>
                  <a:srgbClr val="92D050"/>
                </a:solidFill>
              </a:rPr>
              <a:t>ومن أهم خصائص النمو العقلي لدى المعاقين عقلياً القابلين للتعلم</a:t>
            </a:r>
            <a:r>
              <a:rPr lang="en-US" b="1" u="sng" dirty="0">
                <a:solidFill>
                  <a:srgbClr val="92D050"/>
                </a:solidFill>
              </a:rPr>
              <a:t> :</a:t>
            </a:r>
            <a:r>
              <a:rPr lang="en-US" b="1" dirty="0"/>
              <a:t/>
            </a:r>
            <a:br>
              <a:rPr lang="en-US" b="1" dirty="0"/>
            </a:br>
            <a:r>
              <a:rPr lang="en-US" b="1" dirty="0"/>
              <a:t>◄ </a:t>
            </a:r>
            <a:r>
              <a:rPr lang="ar-SA" b="1" dirty="0"/>
              <a:t>قصور في الانتباه لدى الطالب المعاق عقلياً فهو لا ينتبه إلا لشيء واحد ولمدة قصيرة ويشتت انتباهه بسرعة</a:t>
            </a:r>
            <a:r>
              <a:rPr lang="en-US" b="1" dirty="0"/>
              <a:t> .</a:t>
            </a:r>
            <a:br>
              <a:rPr lang="en-US" b="1" dirty="0"/>
            </a:br>
            <a:r>
              <a:rPr lang="en-US" b="1" dirty="0"/>
              <a:t>◄ </a:t>
            </a:r>
            <a:r>
              <a:rPr lang="ar-SA" b="1" dirty="0"/>
              <a:t>قصور في عمليات الإدراك ، على سبيل المثال:</a:t>
            </a:r>
            <a:r>
              <a:rPr lang="en-US" b="1" dirty="0"/>
              <a:t/>
            </a:r>
            <a:br>
              <a:rPr lang="en-US" b="1" dirty="0"/>
            </a:br>
            <a:r>
              <a:rPr lang="ar-SA" b="1" dirty="0">
                <a:solidFill>
                  <a:srgbClr val="C00000"/>
                </a:solidFill>
              </a:rPr>
              <a:t>يعاني المعاق عقلياً من قصور في عمليتي التمييز والتعرف على المثيرات بسبب صعوبات الانتباه والتذكر </a:t>
            </a:r>
            <a:r>
              <a:rPr lang="ar-SA" b="1" dirty="0"/>
              <a:t>. </a:t>
            </a:r>
          </a:p>
          <a:p>
            <a:pPr marL="0" indent="0" algn="r" rtl="1">
              <a:buNone/>
            </a:pPr>
            <a:r>
              <a:rPr lang="en-US" b="1" dirty="0"/>
              <a:t>◄ </a:t>
            </a:r>
            <a:r>
              <a:rPr lang="ar-SA" b="1" dirty="0"/>
              <a:t>قصور في الذاكرة القصيرة المدى ، لذا فهم يتعلمون ببطء</a:t>
            </a:r>
            <a:r>
              <a:rPr lang="en-US" b="1" dirty="0"/>
              <a:t> .</a:t>
            </a:r>
            <a:br>
              <a:rPr lang="en-US" b="1" dirty="0"/>
            </a:br>
            <a:r>
              <a:rPr lang="en-US" b="1" dirty="0"/>
              <a:t>◄ </a:t>
            </a:r>
            <a:r>
              <a:rPr lang="ar-SA" b="1" dirty="0"/>
              <a:t>يتوقف المعاق عقلياً عند مستوى التفكير البسيط</a:t>
            </a:r>
            <a:r>
              <a:rPr lang="en-US" b="1" dirty="0"/>
              <a:t/>
            </a:r>
            <a:br>
              <a:rPr lang="en-US" b="1" dirty="0"/>
            </a:br>
            <a:r>
              <a:rPr lang="ar-SA" b="1" dirty="0"/>
              <a:t>واستخدام المفاهيم الحسية والصور الذهنية والحركية . ويظل متوقفاً عند</a:t>
            </a:r>
            <a:r>
              <a:rPr lang="en-US" b="1" dirty="0"/>
              <a:t/>
            </a:r>
            <a:br>
              <a:rPr lang="en-US" b="1" dirty="0"/>
            </a:br>
            <a:r>
              <a:rPr lang="ar-SA" b="1" dirty="0"/>
              <a:t>مستوى المحسوسات ولا يرتقي إلى مستوى المجردات .</a:t>
            </a:r>
            <a:endParaRPr lang="en-US"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4325"/>
            <a:ext cx="2819400" cy="593407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23544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4200" y="1066800"/>
            <a:ext cx="5562600" cy="5257800"/>
          </a:xfrm>
          <a:solidFill>
            <a:srgbClr val="FFFFCC"/>
          </a:solidFill>
        </p:spPr>
        <p:txBody>
          <a:bodyPr>
            <a:normAutofit lnSpcReduction="10000"/>
          </a:bodyPr>
          <a:lstStyle/>
          <a:p>
            <a:pPr marL="0" indent="0" algn="r">
              <a:buNone/>
            </a:pPr>
            <a:endParaRPr lang="ar-SA" b="1" dirty="0"/>
          </a:p>
          <a:p>
            <a:pPr algn="r" rtl="1">
              <a:buFont typeface="Wingdings" pitchFamily="2" charset="2"/>
              <a:buChar char="q"/>
            </a:pPr>
            <a:r>
              <a:rPr lang="ar-SA" b="1" dirty="0"/>
              <a:t>في الإجمال هؤلاء الطلاب يعانون من صعوبة الانتباه واللغة ، والتركيز ،</a:t>
            </a:r>
            <a:r>
              <a:rPr lang="en-US" b="1" dirty="0"/>
              <a:t/>
            </a:r>
            <a:br>
              <a:rPr lang="en-US" b="1" dirty="0"/>
            </a:br>
            <a:r>
              <a:rPr lang="ar-SA" b="1" dirty="0"/>
              <a:t>وأيضاً صعوبة في أداء الأعمال الكتابية ، ومشكلات في الذاكرة ، علاوة على بطء نمو مهاراتهم الحركية واللغوية مقارنة بأقرانهم العاديين</a:t>
            </a:r>
            <a:r>
              <a:rPr lang="en-US" b="1" dirty="0"/>
              <a:t> .</a:t>
            </a:r>
            <a:br>
              <a:rPr lang="en-US" b="1" dirty="0"/>
            </a:br>
            <a:r>
              <a:rPr lang="ar-SA" b="1" dirty="0"/>
              <a:t>أما الحاجات التعليمية للطلاب المعاقين عقلياً تتمثل في حاجاتهم إلى تحسين كل من المهارات الوظيفية ، والعلاقات العامة ، والمهارات الدراسية. </a:t>
            </a:r>
            <a:endParaRPr lang="en-US" dirty="0"/>
          </a:p>
        </p:txBody>
      </p:sp>
      <p:pic>
        <p:nvPicPr>
          <p:cNvPr id="1027" name="Picture 3" descr="C:\Users\user\AppData\Local\Microsoft\Windows\Temporary Internet Files\Content.IE5\7R1V3AAI\MP90043869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3124200" cy="5105400"/>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84234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0" y="914400"/>
            <a:ext cx="5334000" cy="5410200"/>
          </a:xfrm>
          <a:solidFill>
            <a:srgbClr val="FFFFCC"/>
          </a:solidFill>
        </p:spPr>
        <p:txBody>
          <a:bodyPr>
            <a:normAutofit fontScale="85000" lnSpcReduction="10000"/>
          </a:bodyPr>
          <a:lstStyle/>
          <a:p>
            <a:pPr marL="0" indent="0" algn="r" rtl="1">
              <a:buNone/>
            </a:pPr>
            <a:r>
              <a:rPr lang="ar-SA" b="1" u="sng" dirty="0">
                <a:solidFill>
                  <a:srgbClr val="FF0000"/>
                </a:solidFill>
              </a:rPr>
              <a:t>ويمكن إيجاز الحاجات التعليمية للطلاب المعاقين عقلياً في الآتي</a:t>
            </a:r>
            <a:r>
              <a:rPr lang="en-US" b="1" u="sng" dirty="0">
                <a:solidFill>
                  <a:srgbClr val="FF0000"/>
                </a:solidFill>
              </a:rPr>
              <a:t> </a:t>
            </a:r>
            <a:r>
              <a:rPr lang="en-US" b="1" u="sng" dirty="0"/>
              <a:t>:</a:t>
            </a:r>
            <a:r>
              <a:rPr lang="en-US" b="1" dirty="0"/>
              <a:t/>
            </a:r>
            <a:br>
              <a:rPr lang="en-US" b="1" dirty="0"/>
            </a:br>
            <a:r>
              <a:rPr lang="en-US" b="1" dirty="0"/>
              <a:t>◄ </a:t>
            </a:r>
            <a:r>
              <a:rPr lang="ar-SA" b="1" dirty="0"/>
              <a:t>الحاجة إلى تنمية القدرة على التفكير ، فالمعاق عقلياً بحاجة إلى بيئة تعليمية غنية بمثيراتها وخبراتها حتى يمكن أن تساعده على تنمية قدراته على التعرف واكتشاف ما حوله</a:t>
            </a:r>
            <a:r>
              <a:rPr lang="en-US" b="1" dirty="0"/>
              <a:t> .</a:t>
            </a:r>
            <a:br>
              <a:rPr lang="en-US" b="1" dirty="0"/>
            </a:br>
            <a:r>
              <a:rPr lang="en-US" b="1" dirty="0"/>
              <a:t>◄ </a:t>
            </a:r>
            <a:r>
              <a:rPr lang="ar-SA" b="1" dirty="0">
                <a:solidFill>
                  <a:srgbClr val="0070C0"/>
                </a:solidFill>
              </a:rPr>
              <a:t>الحاجة إلى تنمية القدرة على البحث والاكتشاف ، لذا ينبغي أن يصمم التعليم بما يساعده للوصول إلى مستوى البحث والاكتشاف</a:t>
            </a:r>
            <a:r>
              <a:rPr lang="en-US" b="1" dirty="0">
                <a:solidFill>
                  <a:srgbClr val="0070C0"/>
                </a:solidFill>
              </a:rPr>
              <a:t>.</a:t>
            </a:r>
            <a:r>
              <a:rPr lang="en-US" b="1" dirty="0"/>
              <a:t/>
            </a:r>
            <a:br>
              <a:rPr lang="en-US" b="1" dirty="0"/>
            </a:br>
            <a:r>
              <a:rPr lang="en-US" b="1" dirty="0"/>
              <a:t>◄ </a:t>
            </a:r>
            <a:r>
              <a:rPr lang="ar-SA" b="1" dirty="0"/>
              <a:t>الحاجة إلى تنمية القدرة اللغوية ، لذا ينبغي أن يراعي التصميم التعليمي ممارسة الخبرات الحسية والحركية مما يساعد على فهم معاني الأشياء مما يسهم في اكتساب المهارة اللغوية</a:t>
            </a:r>
            <a:r>
              <a:rPr lang="en-US" b="1" dirty="0"/>
              <a:t> .</a:t>
            </a:r>
            <a:endParaRPr lang="en-US" dirty="0"/>
          </a:p>
        </p:txBody>
      </p:sp>
      <p:pic>
        <p:nvPicPr>
          <p:cNvPr id="3078" name="Picture 6" descr="C:\Users\user\AppData\Local\Microsoft\Windows\Temporary Internet Files\Content.IE5\JQ7CJ1T7\MP90040904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3276600" cy="5181600"/>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1211856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838200"/>
            <a:ext cx="6553200" cy="5486400"/>
          </a:xfrm>
          <a:solidFill>
            <a:srgbClr val="FFFFCC"/>
          </a:solidFill>
        </p:spPr>
        <p:txBody>
          <a:bodyPr>
            <a:normAutofit fontScale="92500" lnSpcReduction="10000"/>
          </a:bodyPr>
          <a:lstStyle/>
          <a:p>
            <a:pPr marL="0" indent="0" algn="r" rtl="1">
              <a:buNone/>
            </a:pPr>
            <a:r>
              <a:rPr lang="ar-SA" b="1" u="sng" dirty="0">
                <a:solidFill>
                  <a:schemeClr val="accent2">
                    <a:lumMod val="75000"/>
                  </a:schemeClr>
                </a:solidFill>
              </a:rPr>
              <a:t>ب</a:t>
            </a:r>
            <a:r>
              <a:rPr lang="en-US" b="1" u="sng" dirty="0">
                <a:solidFill>
                  <a:schemeClr val="accent2">
                    <a:lumMod val="75000"/>
                  </a:schemeClr>
                </a:solidFill>
              </a:rPr>
              <a:t> – </a:t>
            </a:r>
            <a:r>
              <a:rPr lang="ar-SA" b="1" u="sng" dirty="0">
                <a:solidFill>
                  <a:schemeClr val="accent2">
                    <a:lumMod val="75000"/>
                  </a:schemeClr>
                </a:solidFill>
              </a:rPr>
              <a:t>تحديد الأهداف الخاصة بذوي الإعاقة العقلية</a:t>
            </a:r>
            <a:r>
              <a:rPr lang="en-US" b="1" dirty="0">
                <a:solidFill>
                  <a:schemeClr val="accent2">
                    <a:lumMod val="75000"/>
                  </a:schemeClr>
                </a:solidFill>
              </a:rPr>
              <a:t> :</a:t>
            </a:r>
            <a:r>
              <a:rPr lang="en-US" b="1" dirty="0"/>
              <a:t/>
            </a:r>
            <a:br>
              <a:rPr lang="en-US" b="1" dirty="0"/>
            </a:br>
            <a:r>
              <a:rPr lang="ar-SA" b="1" dirty="0"/>
              <a:t>تهدف البرامج التعليمية الموجه للمعاقين عقلياً إلى تأهيل الطالب المعاق</a:t>
            </a:r>
            <a:r>
              <a:rPr lang="en-US" b="1" dirty="0"/>
              <a:t/>
            </a:r>
            <a:br>
              <a:rPr lang="en-US" b="1" dirty="0"/>
            </a:br>
            <a:r>
              <a:rPr lang="ar-SA" b="1" dirty="0"/>
              <a:t>عقلياً وإعداده للحياة في المجتمع مع الآخرين ، بحيث يستطيع هذا الطالب</a:t>
            </a:r>
            <a:r>
              <a:rPr lang="en-US" b="1" dirty="0"/>
              <a:t/>
            </a:r>
            <a:br>
              <a:rPr lang="en-US" b="1" dirty="0"/>
            </a:br>
            <a:r>
              <a:rPr lang="ar-SA" b="1" dirty="0"/>
              <a:t>المعاق عقلياً أن يستغل قدراته وإمكاناته إلى أقصى حد ممكن ، كما يستطيع</a:t>
            </a:r>
            <a:r>
              <a:rPr lang="en-US" b="1" dirty="0"/>
              <a:t/>
            </a:r>
            <a:br>
              <a:rPr lang="en-US" b="1" dirty="0"/>
            </a:br>
            <a:r>
              <a:rPr lang="ar-SA" b="1" dirty="0"/>
              <a:t>أن يشق طريقه إلى الحياة مع الآخرين ، معتمداً على ذاته . ومن ثم تركز هذه البرامج إلى تزويد الطلاب ذوي الإعاقة العقلية بالمعلومات والمهارات</a:t>
            </a:r>
            <a:r>
              <a:rPr lang="en-US" b="1" dirty="0"/>
              <a:t/>
            </a:r>
            <a:br>
              <a:rPr lang="en-US" b="1" dirty="0"/>
            </a:br>
            <a:r>
              <a:rPr lang="ar-SA" b="1" dirty="0"/>
              <a:t>الضرورية التي تساعدهم على التوافق الشخصي والنفسي .</a:t>
            </a:r>
            <a:endParaRPr lang="en-US" dirty="0"/>
          </a:p>
          <a:p>
            <a:pPr marL="0" indent="0" algn="r" rtl="1">
              <a:buNone/>
            </a:pPr>
            <a:endParaRPr lang="en-US" dirty="0"/>
          </a:p>
        </p:txBody>
      </p:sp>
      <p:pic>
        <p:nvPicPr>
          <p:cNvPr id="4099" name="Picture 3" descr="C:\Users\user\AppData\Local\Microsoft\Windows\Temporary Internet Files\Content.IE5\TETVC3IF\MM900283667[1].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0"/>
            <a:ext cx="2133600" cy="5486400"/>
          </a:xfrm>
          <a:prstGeom prst="roundRect">
            <a:avLst>
              <a:gd name="adj" fmla="val 8594"/>
            </a:avLst>
          </a:prstGeom>
          <a:solidFill>
            <a:srgbClr val="FFFFFF">
              <a:shade val="85000"/>
            </a:srgbClr>
          </a:solidFill>
          <a:ln>
            <a:noFill/>
          </a:ln>
          <a:effectLst>
            <a:outerShdw blurRad="184150" dist="241300" dir="11520000" sx="110000" sy="110000" algn="ctr">
              <a:srgbClr val="000000">
                <a:alpha val="18000"/>
              </a:srgbClr>
            </a:outerShdw>
            <a:reflection blurRad="12700" stA="38000" endPos="28000" dist="50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2422037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914400"/>
            <a:ext cx="6096000" cy="5791200"/>
          </a:xfrm>
          <a:solidFill>
            <a:srgbClr val="FFFFCC"/>
          </a:solidFill>
        </p:spPr>
        <p:txBody>
          <a:bodyPr>
            <a:normAutofit fontScale="92500" lnSpcReduction="20000"/>
          </a:bodyPr>
          <a:lstStyle/>
          <a:p>
            <a:pPr algn="r" rtl="1"/>
            <a:r>
              <a:rPr lang="ar-SA" b="1" u="sng" dirty="0">
                <a:solidFill>
                  <a:srgbClr val="92D050"/>
                </a:solidFill>
              </a:rPr>
              <a:t>الأهداف العامة لتصميم البرامج التعليمية للطلاب المعاقين عقلياً</a:t>
            </a:r>
            <a:r>
              <a:rPr lang="en-US" b="1" dirty="0">
                <a:solidFill>
                  <a:srgbClr val="92D050"/>
                </a:solidFill>
              </a:rPr>
              <a:t> :</a:t>
            </a:r>
            <a:r>
              <a:rPr lang="en-US" b="1" dirty="0"/>
              <a:t/>
            </a:r>
            <a:br>
              <a:rPr lang="en-US" b="1" dirty="0"/>
            </a:br>
            <a:r>
              <a:rPr lang="en-US" b="1" dirty="0"/>
              <a:t>◄ </a:t>
            </a:r>
            <a:r>
              <a:rPr lang="ar-SA" b="1" dirty="0"/>
              <a:t>تنمية المهارات الاجتماعية ، وتشمل تعليم الطالب مهارات التفاعل الاجتماعي والتكيف داخل الأسرة والمجتمع</a:t>
            </a:r>
            <a:r>
              <a:rPr lang="en-US" b="1" dirty="0"/>
              <a:t> .</a:t>
            </a:r>
            <a:br>
              <a:rPr lang="en-US" b="1" dirty="0"/>
            </a:br>
            <a:r>
              <a:rPr lang="en-US" b="1" dirty="0"/>
              <a:t>◄ </a:t>
            </a:r>
            <a:r>
              <a:rPr lang="ar-SA" b="1" dirty="0"/>
              <a:t>تنمية المهارات الصحية ، وتشمل تعليم الطالب العادات الصحية المناسبة كالنظافة والتغذية</a:t>
            </a:r>
            <a:r>
              <a:rPr lang="en-US" b="1" dirty="0"/>
              <a:t> .</a:t>
            </a:r>
            <a:br>
              <a:rPr lang="en-US" b="1" dirty="0"/>
            </a:br>
            <a:r>
              <a:rPr lang="en-US" b="1" dirty="0"/>
              <a:t>◄ </a:t>
            </a:r>
            <a:r>
              <a:rPr lang="ar-SA" b="1" dirty="0"/>
              <a:t>تنمية المهارات الحسية ، وتشمل التدريب الحسي للطفل من خلال تمييز الأصوات والألوان والأشكال والروائح من خلال التدريب لجميع حواس الطالب</a:t>
            </a:r>
            <a:r>
              <a:rPr lang="en-US" b="1" dirty="0"/>
              <a:t> .</a:t>
            </a:r>
            <a:br>
              <a:rPr lang="en-US" b="1" dirty="0"/>
            </a:br>
            <a:r>
              <a:rPr lang="en-US" b="1" dirty="0"/>
              <a:t>◄ </a:t>
            </a:r>
            <a:r>
              <a:rPr lang="ar-SA" b="1" dirty="0"/>
              <a:t>تنمية المهارات العقلية ، وتشمل تعليم الطالب وتدريبه على عمليات التمييز والتذكر والتعميم وإدراك العلاقات .</a:t>
            </a:r>
            <a:endParaRPr lang="en-US" dirty="0"/>
          </a:p>
        </p:txBody>
      </p:sp>
      <p:pic>
        <p:nvPicPr>
          <p:cNvPr id="6147" name="Picture 3" descr="C:\Users\user\AppData\Local\Microsoft\Windows\Temporary Internet Files\Content.IE5\JQ7CJ1T7\MC9002321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90600"/>
            <a:ext cx="2286000" cy="5410200"/>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8251779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p:spPr>
        <p:txBody>
          <a:bodyPr/>
          <a:lstStyle/>
          <a:p>
            <a:pPr marL="0" indent="0" algn="r" rtl="1">
              <a:buNone/>
            </a:pPr>
            <a:r>
              <a:rPr lang="en-US" b="1" dirty="0"/>
              <a:t>◄ </a:t>
            </a:r>
            <a:r>
              <a:rPr lang="ar-SA" b="1" dirty="0"/>
              <a:t>تنمية المهارات الحركية ، وتشمل تعليم الطالب مهارات التناسق الحركي والسرعة في الأداء الحركي والدقة</a:t>
            </a:r>
            <a:r>
              <a:rPr lang="en-US" b="1" dirty="0"/>
              <a:t> .</a:t>
            </a:r>
            <a:br>
              <a:rPr lang="en-US" b="1" dirty="0"/>
            </a:br>
            <a:r>
              <a:rPr lang="en-US" b="1" dirty="0"/>
              <a:t>◄ </a:t>
            </a:r>
            <a:r>
              <a:rPr lang="ar-SA" b="1" dirty="0"/>
              <a:t>تنمية المهارات الفنية ، وتشمل تعليم الطالب ممارسة بعض الأعمال الفنية كالرسم</a:t>
            </a:r>
            <a:r>
              <a:rPr lang="en-US" b="1" dirty="0"/>
              <a:t> .</a:t>
            </a:r>
            <a:br>
              <a:rPr lang="en-US" b="1" dirty="0"/>
            </a:br>
            <a:r>
              <a:rPr lang="en-US" b="1" dirty="0"/>
              <a:t>◄ </a:t>
            </a:r>
            <a:r>
              <a:rPr lang="ar-SA" b="1" dirty="0"/>
              <a:t>تنمية مهارات الأمن والسلامة ، وتشمل تعليم الطالب مهارات السير في الشوارع واستخدام وسائل النقل وتجنب المخاطر .</a:t>
            </a:r>
            <a:endParaRPr lang="en-US" dirty="0"/>
          </a:p>
        </p:txBody>
      </p:sp>
      <p:pic>
        <p:nvPicPr>
          <p:cNvPr id="5122" name="Picture 2" descr="C:\Users\user\AppData\Local\Microsoft\Windows\Temporary Internet Files\Content.IE5\KKVGS8DR\MC90038909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429000"/>
            <a:ext cx="2514600" cy="2350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descr="C:\Users\user\AppData\Local\Microsoft\Windows\Temporary Internet Files\Content.IE5\TETVC3IF\MC90023244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581401"/>
            <a:ext cx="2316163" cy="2197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41052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lstStyle/>
          <a:p>
            <a:pPr marL="0" indent="0" algn="r" rtl="1">
              <a:buNone/>
            </a:pPr>
            <a:endParaRPr lang="ar-SA" b="1" dirty="0"/>
          </a:p>
          <a:p>
            <a:pPr marL="0" indent="0" algn="r" rtl="1">
              <a:buNone/>
            </a:pPr>
            <a:r>
              <a:rPr lang="en-US" b="1" dirty="0"/>
              <a:t>◄ </a:t>
            </a:r>
            <a:r>
              <a:rPr lang="ar-SA" b="1" dirty="0"/>
              <a:t>تنمية المهارات المهنية ، وتشمل تعليم الطالب المهارات التي يحتاجها في ممارسة الأعمال المهنية في المستقبل من خلال التدريب</a:t>
            </a:r>
            <a:r>
              <a:rPr lang="en-US" b="1" dirty="0"/>
              <a:t> .</a:t>
            </a:r>
            <a:br>
              <a:rPr lang="en-US" b="1" dirty="0"/>
            </a:br>
            <a:r>
              <a:rPr lang="en-US" b="1" dirty="0"/>
              <a:t>◄ </a:t>
            </a:r>
            <a:r>
              <a:rPr lang="ar-SA" b="1" dirty="0"/>
              <a:t>تنمية مهارات الاتصال ، وتشمل تعليم الطالب وإكسابه مهارات القراءة والكتابة</a:t>
            </a:r>
            <a:r>
              <a:rPr lang="en-US" b="1" dirty="0"/>
              <a:t> .</a:t>
            </a:r>
            <a:br>
              <a:rPr lang="en-US" b="1" dirty="0"/>
            </a:br>
            <a:r>
              <a:rPr lang="en-US" b="1" dirty="0"/>
              <a:t>◄ </a:t>
            </a:r>
            <a:r>
              <a:rPr lang="ar-SA" b="1" dirty="0"/>
              <a:t>تنمية المهارات الحسابية ، وتشمل تعليم الطالب وإكسابه مهارات العدد والكم .</a:t>
            </a:r>
            <a:endParaRPr lang="en-US" dirty="0"/>
          </a:p>
        </p:txBody>
      </p:sp>
      <p:pic>
        <p:nvPicPr>
          <p:cNvPr id="7171" name="Picture 3" descr="C:\Users\user\AppData\Local\Microsoft\Windows\Temporary Internet Files\Content.IE5\7R1V3AAI\MC90043615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657601"/>
            <a:ext cx="2667000" cy="2200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75522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a:solidFill>
            <a:srgbClr val="FFFFCC"/>
          </a:solidFill>
        </p:spPr>
        <p:txBody>
          <a:bodyPr>
            <a:normAutofit fontScale="85000" lnSpcReduction="20000"/>
          </a:bodyPr>
          <a:lstStyle/>
          <a:p>
            <a:pPr marL="0" indent="0" algn="r" rtl="1">
              <a:buNone/>
            </a:pPr>
            <a:r>
              <a:rPr lang="ar-SA" b="1" u="sng" dirty="0">
                <a:solidFill>
                  <a:schemeClr val="accent2">
                    <a:lumMod val="75000"/>
                  </a:schemeClr>
                </a:solidFill>
              </a:rPr>
              <a:t>ج</a:t>
            </a:r>
            <a:r>
              <a:rPr lang="en-US" b="1" u="sng" dirty="0">
                <a:solidFill>
                  <a:schemeClr val="accent2">
                    <a:lumMod val="75000"/>
                  </a:schemeClr>
                </a:solidFill>
              </a:rPr>
              <a:t> – </a:t>
            </a:r>
            <a:r>
              <a:rPr lang="ar-SA" b="1" u="sng" dirty="0">
                <a:solidFill>
                  <a:schemeClr val="accent2">
                    <a:lumMod val="75000"/>
                  </a:schemeClr>
                </a:solidFill>
              </a:rPr>
              <a:t>اختيار أسلوب التدريس وتصميم مصادر التعلم والأنشطة</a:t>
            </a:r>
            <a:r>
              <a:rPr lang="en-US" b="1" dirty="0">
                <a:solidFill>
                  <a:schemeClr val="accent2">
                    <a:lumMod val="75000"/>
                  </a:schemeClr>
                </a:solidFill>
              </a:rPr>
              <a:t> :</a:t>
            </a:r>
            <a:r>
              <a:rPr lang="en-US" b="1" dirty="0"/>
              <a:t/>
            </a:r>
            <a:br>
              <a:rPr lang="en-US" b="1" dirty="0"/>
            </a:br>
            <a:r>
              <a:rPr lang="ar-SA" b="1" dirty="0"/>
              <a:t>يحتاج التدريس لذوي الإعاقة العقلية إلى التخطيط الجيد ، فهناك</a:t>
            </a:r>
            <a:r>
              <a:rPr lang="en-US" b="1" dirty="0"/>
              <a:t/>
            </a:r>
            <a:br>
              <a:rPr lang="en-US" b="1" dirty="0"/>
            </a:br>
            <a:r>
              <a:rPr lang="ar-SA" b="1" dirty="0"/>
              <a:t>استراتيجيات تدريس يمكن استخدامها في تعليم الطلاب المعاقين عقلياً منها</a:t>
            </a:r>
          </a:p>
          <a:p>
            <a:pPr marL="0" indent="0" algn="r" rtl="1">
              <a:buNone/>
            </a:pPr>
            <a:r>
              <a:rPr lang="ar-SA" b="1" dirty="0"/>
              <a:t>التدريس الجماعي ، فالتدريس الجماعي من وجهة نظر سميث</a:t>
            </a:r>
            <a:r>
              <a:rPr lang="en-US" b="1" dirty="0"/>
              <a:t> ( Smith, 1995 ) </a:t>
            </a:r>
            <a:br>
              <a:rPr lang="en-US" b="1" dirty="0"/>
            </a:br>
            <a:r>
              <a:rPr lang="ar-SA" b="1" dirty="0"/>
              <a:t>يعتبر من أفضل الاستراتيجيات ولكن يجب أن يتم تحت ظروف محددة حيث تقدم المادة التعليمية للفصل ، ومن ثم تتاح فرصة العمل التعاوني حيث يساعد فيه الطلاب الذين تمكنوا من التعلم غيرهم الذين يحتاجون لمزيد من التدريب </a:t>
            </a:r>
            <a:r>
              <a:rPr lang="en-US" b="1" dirty="0"/>
              <a:t/>
            </a:r>
            <a:br>
              <a:rPr lang="en-US" b="1" dirty="0"/>
            </a:br>
            <a:r>
              <a:rPr lang="ar-SA" b="1" dirty="0"/>
              <a:t>وذلك خلال جلسات مجدولة بانتظام ، على أن يتحمل المعلم مسؤوليات عديدة</a:t>
            </a:r>
            <a:r>
              <a:rPr lang="en-US" b="1" dirty="0"/>
              <a:t/>
            </a:r>
            <a:br>
              <a:rPr lang="en-US" b="1" dirty="0"/>
            </a:br>
            <a:r>
              <a:rPr lang="ar-SA" b="1" dirty="0"/>
              <a:t>منها مراجعة الدروس ، توجيه وإرشاد الطلاب للمهارات ، تقديم التعزيز</a:t>
            </a:r>
            <a:r>
              <a:rPr lang="en-US" b="1" dirty="0"/>
              <a:t/>
            </a:r>
            <a:br>
              <a:rPr lang="en-US" b="1" dirty="0"/>
            </a:br>
            <a:r>
              <a:rPr lang="ar-SA" b="1" dirty="0"/>
              <a:t>والتغذية الراجعة .</a:t>
            </a:r>
            <a:endParaRPr lang="en-US" dirty="0"/>
          </a:p>
        </p:txBody>
      </p:sp>
    </p:spTree>
    <p:extLst>
      <p:ext uri="{BB962C8B-B14F-4D97-AF65-F5344CB8AC3E}">
        <p14:creationId xmlns:p14="http://schemas.microsoft.com/office/powerpoint/2010/main" val="2081073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90600"/>
            <a:ext cx="6858000" cy="5334000"/>
          </a:xfrm>
          <a:solidFill>
            <a:srgbClr val="FFFFCC"/>
          </a:solidFill>
        </p:spPr>
        <p:txBody>
          <a:bodyPr>
            <a:normAutofit lnSpcReduction="10000"/>
          </a:bodyPr>
          <a:lstStyle/>
          <a:p>
            <a:pPr marL="0" indent="0" algn="r" rtl="1">
              <a:buNone/>
            </a:pPr>
            <a:r>
              <a:rPr lang="ar-SA" b="1" dirty="0"/>
              <a:t>إن تصميم الأنشطة التعليمية للطلاب العاديين ليس عملاً سهلاً ، إلا أن الأمر يزداد صعوبة لدى معلم الطلاب ذوي الإعاقة العقلية .</a:t>
            </a:r>
          </a:p>
          <a:p>
            <a:pPr marL="0" indent="0" algn="r" rtl="1">
              <a:buNone/>
            </a:pPr>
            <a:r>
              <a:rPr lang="ar-SA" b="1" u="sng" dirty="0">
                <a:solidFill>
                  <a:schemeClr val="accent2">
                    <a:lumMod val="75000"/>
                  </a:schemeClr>
                </a:solidFill>
              </a:rPr>
              <a:t>لذا يتطلب الأمر مراعاة عدة نقاط وهي</a:t>
            </a:r>
            <a:r>
              <a:rPr lang="ar-SA" b="1" dirty="0">
                <a:solidFill>
                  <a:schemeClr val="accent2">
                    <a:lumMod val="75000"/>
                  </a:schemeClr>
                </a:solidFill>
              </a:rPr>
              <a:t> :</a:t>
            </a:r>
          </a:p>
          <a:p>
            <a:pPr marL="0" indent="0" algn="r" rtl="1">
              <a:buNone/>
            </a:pPr>
            <a:r>
              <a:rPr lang="en-US" b="1" dirty="0"/>
              <a:t>◄ </a:t>
            </a:r>
            <a:r>
              <a:rPr lang="ar-SA" b="1" dirty="0"/>
              <a:t>ارتباط الأنشطة بإكساب الطلاب خبرات لازمة لتحقيق أهداف محددة ، وليس مجرد الترفيه</a:t>
            </a:r>
            <a:r>
              <a:rPr lang="en-US" b="1" dirty="0"/>
              <a:t> .</a:t>
            </a:r>
            <a:br>
              <a:rPr lang="en-US" b="1" dirty="0"/>
            </a:br>
            <a:r>
              <a:rPr lang="en-US" b="1" dirty="0"/>
              <a:t>◄ </a:t>
            </a:r>
            <a:r>
              <a:rPr lang="ar-SA" b="1" dirty="0"/>
              <a:t>مراعاة المستويات والقدرات لكل طالب</a:t>
            </a:r>
            <a:r>
              <a:rPr lang="en-US" b="1" dirty="0"/>
              <a:t> .</a:t>
            </a:r>
            <a:br>
              <a:rPr lang="en-US" b="1" dirty="0"/>
            </a:br>
            <a:r>
              <a:rPr lang="en-US" b="1" dirty="0"/>
              <a:t>◄ </a:t>
            </a:r>
            <a:r>
              <a:rPr lang="ar-SA" b="1" dirty="0"/>
              <a:t>أن تكون مدة النشاط مختصرة لضمان جذب انتباه الطلاب واشتراكهم في تنفيذ النشاط</a:t>
            </a:r>
            <a:r>
              <a:rPr lang="en-US" b="1" dirty="0"/>
              <a:t> .</a:t>
            </a:r>
            <a:br>
              <a:rPr lang="en-US" b="1" dirty="0"/>
            </a:br>
            <a:r>
              <a:rPr lang="en-US" b="1" dirty="0"/>
              <a:t>◄ </a:t>
            </a:r>
            <a:r>
              <a:rPr lang="ar-SA" b="1" dirty="0"/>
              <a:t>تتابع الأنشطة وتنظيمها بتتابع ،</a:t>
            </a:r>
          </a:p>
          <a:p>
            <a:pPr marL="0" indent="0" algn="r" rtl="1">
              <a:buNone/>
            </a:pPr>
            <a:r>
              <a:rPr lang="ar-SA" b="1" dirty="0"/>
              <a:t> فيبنى كل نشاط على السابق . </a:t>
            </a:r>
            <a:endParaRPr lang="en-US" dirty="0"/>
          </a:p>
        </p:txBody>
      </p:sp>
      <p:pic>
        <p:nvPicPr>
          <p:cNvPr id="8195" name="Picture 3" descr="C:\Users\user\AppData\Local\Microsoft\Windows\Temporary Internet Files\Content.IE5\BQRBLAEL\MM900283879[1].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1447800" cy="5029200"/>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1894204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990600"/>
            <a:ext cx="6096000" cy="5334000"/>
          </a:xfrm>
          <a:solidFill>
            <a:srgbClr val="FFFFCC"/>
          </a:solidFill>
        </p:spPr>
        <p:txBody>
          <a:bodyPr/>
          <a:lstStyle/>
          <a:p>
            <a:pPr marL="0" indent="0" algn="r" rtl="1">
              <a:buNone/>
            </a:pPr>
            <a:endParaRPr lang="ar-SA" dirty="0"/>
          </a:p>
          <a:p>
            <a:pPr marL="0" indent="0" algn="r" rtl="1">
              <a:buNone/>
            </a:pPr>
            <a:r>
              <a:rPr lang="en-US" b="1" dirty="0"/>
              <a:t>◄ </a:t>
            </a:r>
            <a:r>
              <a:rPr lang="ar-SA" b="1" dirty="0"/>
              <a:t>العمل على توافر عنصر الأمان والنجاح في الأنشطة</a:t>
            </a:r>
            <a:r>
              <a:rPr lang="en-US" b="1" dirty="0"/>
              <a:t> .</a:t>
            </a:r>
            <a:br>
              <a:rPr lang="en-US" b="1" dirty="0"/>
            </a:br>
            <a:r>
              <a:rPr lang="en-US" b="1" dirty="0"/>
              <a:t>◄ </a:t>
            </a:r>
            <a:r>
              <a:rPr lang="ar-SA" b="1" dirty="0"/>
              <a:t>أن تكون الأنشطة على شكل ألعاب تعليمية محببة</a:t>
            </a:r>
            <a:r>
              <a:rPr lang="en-US" b="1" dirty="0"/>
              <a:t> .</a:t>
            </a:r>
            <a:br>
              <a:rPr lang="en-US" b="1" dirty="0"/>
            </a:br>
            <a:r>
              <a:rPr lang="en-US" b="1" dirty="0"/>
              <a:t>◄ </a:t>
            </a:r>
            <a:r>
              <a:rPr lang="ar-SA" b="1" dirty="0"/>
              <a:t>مساعدة الطالب في تطبيق الأنشطة المصاحبة حسب</a:t>
            </a:r>
            <a:r>
              <a:rPr lang="en-US" b="1" dirty="0"/>
              <a:t/>
            </a:r>
            <a:br>
              <a:rPr lang="en-US" b="1" dirty="0"/>
            </a:br>
            <a:r>
              <a:rPr lang="ar-SA" b="1" dirty="0"/>
              <a:t>قدراته من خلال استخدامه لكراسة رسم يقوم فيها بالقص واللصق والتلوين</a:t>
            </a:r>
            <a:r>
              <a:rPr lang="en-US" b="1" dirty="0"/>
              <a:t/>
            </a:r>
            <a:br>
              <a:rPr lang="en-US" b="1" dirty="0"/>
            </a:br>
            <a:r>
              <a:rPr lang="ar-SA" b="1" dirty="0"/>
              <a:t>والتكميل والرسم .</a:t>
            </a:r>
            <a:endParaRPr lang="en-US" dirty="0"/>
          </a:p>
        </p:txBody>
      </p:sp>
      <p:pic>
        <p:nvPicPr>
          <p:cNvPr id="9218" name="Picture 2" descr="C:\Users\user\AppData\Local\Microsoft\Windows\Temporary Internet Files\Content.IE5\Y55LM52Q\MP90042778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0600"/>
            <a:ext cx="2667000" cy="5257800"/>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2399425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 xmlns:a16="http://schemas.microsoft.com/office/drawing/2014/main" id="{88C1BFCF-E6E2-4D0E-B8EB-84959DB92841}"/>
              </a:ext>
            </a:extLst>
          </p:cNvPr>
          <p:cNvSpPr>
            <a:spLocks noChangeArrowheads="1"/>
          </p:cNvSpPr>
          <p:nvPr/>
        </p:nvSpPr>
        <p:spPr bwMode="auto">
          <a:xfrm>
            <a:off x="3671888" y="0"/>
            <a:ext cx="51054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ar-SA" altLang="ar-EG" sz="4000" b="1">
              <a:solidFill>
                <a:srgbClr val="000000"/>
              </a:solidFill>
              <a:latin typeface="Tahoma" panose="020B0604030504040204" pitchFamily="34" charset="0"/>
              <a:cs typeface="PT Bold Heading" pitchFamily="2" charset="0"/>
            </a:endParaRPr>
          </a:p>
          <a:p>
            <a:pPr algn="ctr" eaLnBrk="1" hangingPunct="1"/>
            <a:r>
              <a:rPr lang="ar-SA" altLang="ar-EG">
                <a:solidFill>
                  <a:srgbClr val="000000"/>
                </a:solidFill>
              </a:rPr>
              <a:t> </a:t>
            </a:r>
            <a:endParaRPr lang="en-US" altLang="ar-EG">
              <a:solidFill>
                <a:srgbClr val="000000"/>
              </a:solidFill>
            </a:endParaRPr>
          </a:p>
        </p:txBody>
      </p:sp>
      <p:pic>
        <p:nvPicPr>
          <p:cNvPr id="18435" name="Picture 5" descr="questionGRY">
            <a:extLst>
              <a:ext uri="{FF2B5EF4-FFF2-40B4-BE49-F238E27FC236}">
                <a16:creationId xmlns="" xmlns:a16="http://schemas.microsoft.com/office/drawing/2014/main" id="{825027FB-6841-4438-A5B3-6D21E9E4EE7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84438"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5">
            <a:extLst>
              <a:ext uri="{FF2B5EF4-FFF2-40B4-BE49-F238E27FC236}">
                <a16:creationId xmlns="" xmlns:a16="http://schemas.microsoft.com/office/drawing/2014/main" id="{2E97D402-A6D5-477A-89BA-37760D3C8E61}"/>
              </a:ext>
            </a:extLst>
          </p:cNvPr>
          <p:cNvSpPr>
            <a:spLocks noChangeArrowheads="1"/>
          </p:cNvSpPr>
          <p:nvPr/>
        </p:nvSpPr>
        <p:spPr bwMode="auto">
          <a:xfrm>
            <a:off x="3276600" y="753417"/>
            <a:ext cx="5472113" cy="5386090"/>
          </a:xfrm>
          <a:prstGeom prst="rect">
            <a:avLst/>
          </a:prstGeom>
          <a:solidFill>
            <a:srgbClr val="FFFF99"/>
          </a:solidFill>
          <a:ln w="9525">
            <a:solidFill>
              <a:srgbClr val="000000"/>
            </a:solidFill>
            <a:miter lim="800000"/>
            <a:headEnd/>
            <a:tailEnd/>
          </a:ln>
          <a:effectLst/>
          <a:extLst/>
        </p:spPr>
        <p:txBody>
          <a:bodyPr wrap="square" anchor="ctr">
            <a:spAutoFit/>
          </a:bodyPr>
          <a:lstStyle>
            <a:lvl1pPr marL="457200" indent="-285750" eaLnBrk="0" hangingPunct="0">
              <a:tabLst>
                <a:tab pos="174942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174942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174942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174942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1749425" algn="l"/>
              </a:tabLst>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tabLst>
                <a:tab pos="1749425" algn="l"/>
              </a:tabLs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tabLst>
                <a:tab pos="1749425" algn="l"/>
              </a:tabLs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tabLst>
                <a:tab pos="1749425" algn="l"/>
              </a:tabLs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tabLst>
                <a:tab pos="1749425" algn="l"/>
              </a:tabLs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ar-SA" altLang="zh-CN" sz="3200" b="1" dirty="0">
                <a:solidFill>
                  <a:srgbClr val="000000"/>
                </a:solidFill>
                <a:effectLst>
                  <a:outerShdw blurRad="38100" dist="38100" dir="2700000" algn="tl">
                    <a:srgbClr val="000000">
                      <a:alpha val="43137"/>
                    </a:srgbClr>
                  </a:outerShdw>
                </a:effectLst>
                <a:latin typeface="Verdana" panose="020B0604030504040204" pitchFamily="34" charset="0"/>
                <a:cs typeface="Simplified Arabic" panose="02020603050405020304" pitchFamily="18" charset="-78"/>
              </a:rPr>
              <a:t>التعريف النفسي :</a:t>
            </a:r>
            <a:endParaRPr lang="ar-SA" altLang="zh-CN" sz="2400" b="1" dirty="0">
              <a:solidFill>
                <a:srgbClr val="000000"/>
              </a:solidFill>
              <a:effectLst>
                <a:outerShdw blurRad="38100" dist="38100" dir="2700000" algn="tl">
                  <a:srgbClr val="000000">
                    <a:alpha val="43137"/>
                  </a:srgbClr>
                </a:outerShdw>
              </a:effectLst>
              <a:latin typeface="Verdana" panose="020B0604030504040204" pitchFamily="34" charset="0"/>
              <a:cs typeface="Simplified Arabic" panose="02020603050405020304" pitchFamily="18" charset="-78"/>
            </a:endParaRPr>
          </a:p>
          <a:p>
            <a:pPr algn="ctr" eaLnBrk="1" hangingPunct="1">
              <a:buFont typeface="Wingdings" panose="05000000000000000000" pitchFamily="2" charset="2"/>
              <a:buNone/>
            </a:pPr>
            <a:r>
              <a:rPr lang="ar-SA" altLang="zh-CN" sz="2400" b="1" dirty="0">
                <a:solidFill>
                  <a:srgbClr val="FF0000"/>
                </a:solidFill>
                <a:effectLst>
                  <a:outerShdw blurRad="38100" dist="38100" dir="2700000" algn="tl">
                    <a:srgbClr val="000000">
                      <a:alpha val="43137"/>
                    </a:srgbClr>
                  </a:outerShdw>
                </a:effectLst>
                <a:latin typeface="Verdana" panose="020B0604030504040204" pitchFamily="34" charset="0"/>
                <a:cs typeface="Simplified Arabic" panose="02020603050405020304" pitchFamily="18" charset="-78"/>
              </a:rPr>
              <a:t>يعتبر الشخص الذي لديه إعاقة ذهنية هو من يقل ذكاؤه عن (70 - 75) درجة تبعًا لمقاييس الذكاء المعروفة في علم النفس.</a:t>
            </a:r>
          </a:p>
          <a:p>
            <a:pPr algn="ctr" eaLnBrk="1" hangingPunct="1">
              <a:buFont typeface="Wingdings" panose="05000000000000000000" pitchFamily="2" charset="2"/>
              <a:buNone/>
            </a:pPr>
            <a:r>
              <a:rPr lang="ar-SA" altLang="zh-CN" sz="2400" b="1" dirty="0">
                <a:solidFill>
                  <a:srgbClr val="000000"/>
                </a:solidFill>
                <a:effectLst>
                  <a:outerShdw blurRad="38100" dist="38100" dir="2700000" algn="tl">
                    <a:srgbClr val="000000">
                      <a:alpha val="43137"/>
                    </a:srgbClr>
                  </a:outerShdw>
                </a:effectLst>
                <a:latin typeface="Verdana" panose="020B0604030504040204" pitchFamily="34" charset="0"/>
                <a:cs typeface="Simplified Arabic" panose="02020603050405020304" pitchFamily="18" charset="-78"/>
              </a:rPr>
              <a:t>التعريف الحديث للإعاقة العقلية:</a:t>
            </a:r>
          </a:p>
          <a:p>
            <a:pPr algn="ctr" eaLnBrk="1" hangingPunct="1">
              <a:buFont typeface="Wingdings" panose="05000000000000000000" pitchFamily="2" charset="2"/>
              <a:buNone/>
            </a:pPr>
            <a:r>
              <a:rPr lang="ar-SA" altLang="zh-CN" sz="2400" b="1" dirty="0">
                <a:solidFill>
                  <a:schemeClr val="tx2">
                    <a:lumMod val="60000"/>
                    <a:lumOff val="40000"/>
                  </a:schemeClr>
                </a:solidFill>
                <a:effectLst>
                  <a:outerShdw blurRad="38100" dist="38100" dir="2700000" algn="tl">
                    <a:srgbClr val="000000">
                      <a:alpha val="43137"/>
                    </a:srgbClr>
                  </a:outerShdw>
                </a:effectLst>
                <a:latin typeface="Verdana" panose="020B0604030504040204" pitchFamily="34" charset="0"/>
                <a:cs typeface="Simplified Arabic" panose="02020603050405020304" pitchFamily="18" charset="-78"/>
              </a:rPr>
              <a:t>تمثل الإعاقة العقلية جانبًا من جوانب القصور في أداء الفرد والتي تظهر قبل سن (18) سنة، وتتمثل في التدني الواضح في القدرة العقلية عن متوسط الذكاء، يصاحبها قصور واضح في اثنين أو أكثر من مظاهر السلوك التكيفي مثل: مهارات الاتصال اللغوي، والعناية بالذات، والحياة اليومية، والاجتماعية، والتوجيه الذاتي، والخدمات الاجتماعية، والصحة والسلامة، والحياة الأكاديمية وأوقات الفراغ و العمل.</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 y="2494501"/>
            <a:ext cx="2578894" cy="364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731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9400" y="1066800"/>
            <a:ext cx="5867400" cy="5257800"/>
          </a:xfrm>
          <a:solidFill>
            <a:srgbClr val="FFFFCC"/>
          </a:solidFill>
        </p:spPr>
        <p:txBody>
          <a:bodyPr>
            <a:normAutofit fontScale="92500" lnSpcReduction="20000"/>
          </a:bodyPr>
          <a:lstStyle/>
          <a:p>
            <a:pPr marL="0" indent="0" algn="r" rtl="1">
              <a:buNone/>
            </a:pPr>
            <a:r>
              <a:rPr lang="ar-SA" b="1" u="sng" dirty="0">
                <a:solidFill>
                  <a:schemeClr val="accent2">
                    <a:lumMod val="75000"/>
                  </a:schemeClr>
                </a:solidFill>
              </a:rPr>
              <a:t>وفيما يتعلق بالأنشطة التي يمكن اختيارها لتعلم المعوقين عقلياً ، فهي تتمثل في</a:t>
            </a:r>
            <a:r>
              <a:rPr lang="en-US" b="1" u="sng" dirty="0">
                <a:solidFill>
                  <a:schemeClr val="accent2">
                    <a:lumMod val="75000"/>
                  </a:schemeClr>
                </a:solidFill>
              </a:rPr>
              <a:t> :</a:t>
            </a:r>
            <a:r>
              <a:rPr lang="en-US" b="1" dirty="0"/>
              <a:t/>
            </a:r>
            <a:br>
              <a:rPr lang="en-US" b="1" dirty="0"/>
            </a:br>
            <a:r>
              <a:rPr lang="en-US" b="1" dirty="0"/>
              <a:t>◄ </a:t>
            </a:r>
            <a:r>
              <a:rPr lang="ar-SA" b="1" dirty="0"/>
              <a:t>مواقف تساعد على التكيف الشخصي والاجتماعي والاعتماد على النفس</a:t>
            </a:r>
            <a:r>
              <a:rPr lang="en-US" b="1" dirty="0"/>
              <a:t>.</a:t>
            </a:r>
            <a:br>
              <a:rPr lang="en-US" b="1" dirty="0"/>
            </a:br>
            <a:r>
              <a:rPr lang="en-US" b="1" dirty="0"/>
              <a:t>◄ </a:t>
            </a:r>
            <a:r>
              <a:rPr lang="ar-SA" b="1" dirty="0"/>
              <a:t>التدريبات الحسية المتنوعة وتنمية الإدراك والملاحظة</a:t>
            </a:r>
            <a:r>
              <a:rPr lang="en-US" b="1" dirty="0"/>
              <a:t> .</a:t>
            </a:r>
            <a:br>
              <a:rPr lang="en-US" b="1" dirty="0"/>
            </a:br>
            <a:r>
              <a:rPr lang="en-US" b="1" dirty="0"/>
              <a:t>◄ </a:t>
            </a:r>
            <a:r>
              <a:rPr lang="ar-SA" b="1" dirty="0"/>
              <a:t>نشاط تمثيلي يساعد على علاج عيوب النطق والكلام</a:t>
            </a:r>
            <a:r>
              <a:rPr lang="en-US" b="1" dirty="0"/>
              <a:t> .</a:t>
            </a:r>
            <a:br>
              <a:rPr lang="en-US" b="1" dirty="0"/>
            </a:br>
            <a:r>
              <a:rPr lang="en-US" b="1" dirty="0"/>
              <a:t>◄ </a:t>
            </a:r>
            <a:r>
              <a:rPr lang="ar-SA" b="1" dirty="0"/>
              <a:t>أنشطة رياضية وفنية</a:t>
            </a:r>
            <a:r>
              <a:rPr lang="en-US" b="1" dirty="0"/>
              <a:t> .</a:t>
            </a:r>
            <a:br>
              <a:rPr lang="en-US" b="1" dirty="0"/>
            </a:br>
            <a:r>
              <a:rPr lang="en-US" b="1" dirty="0"/>
              <a:t>◄ </a:t>
            </a:r>
            <a:r>
              <a:rPr lang="ar-SA" b="1" dirty="0"/>
              <a:t>مهارات الكتابة والقراءة</a:t>
            </a:r>
            <a:r>
              <a:rPr lang="en-US" b="1" dirty="0"/>
              <a:t> .</a:t>
            </a:r>
            <a:br>
              <a:rPr lang="en-US" b="1" dirty="0"/>
            </a:br>
            <a:r>
              <a:rPr lang="en-US" b="1" dirty="0"/>
              <a:t>◄ </a:t>
            </a:r>
            <a:r>
              <a:rPr lang="ar-SA" b="1" dirty="0"/>
              <a:t>مسرحة الموضوعات الدراسية وتوظيف مسرح العرائس وترجمة النشاط الحسي</a:t>
            </a:r>
            <a:r>
              <a:rPr lang="en-US" b="1" dirty="0"/>
              <a:t> .</a:t>
            </a:r>
            <a:br>
              <a:rPr lang="en-US" b="1" dirty="0"/>
            </a:br>
            <a:r>
              <a:rPr lang="en-US" b="1" dirty="0"/>
              <a:t>◄ </a:t>
            </a:r>
            <a:r>
              <a:rPr lang="ar-SA" b="1" dirty="0"/>
              <a:t>أنشطة تساعد على تقوية العضلات</a:t>
            </a:r>
            <a:r>
              <a:rPr lang="en-US" b="1" dirty="0"/>
              <a:t> </a:t>
            </a:r>
            <a:r>
              <a:rPr lang="ar-SA" b="1" dirty="0"/>
              <a:t>.</a:t>
            </a:r>
            <a:endParaRPr lang="en-US" dirty="0"/>
          </a:p>
        </p:txBody>
      </p:sp>
      <p:pic>
        <p:nvPicPr>
          <p:cNvPr id="10244" name="Picture 4" descr="C:\Users\user\AppData\Local\Microsoft\Windows\Temporary Internet Files\Content.IE5\JQ7CJ1T7\MP9004094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2819400" cy="52578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0048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914400"/>
            <a:ext cx="6324600" cy="5410200"/>
          </a:xfrm>
          <a:solidFill>
            <a:srgbClr val="FFFFCC"/>
          </a:solidFill>
        </p:spPr>
        <p:txBody>
          <a:bodyPr>
            <a:normAutofit fontScale="85000" lnSpcReduction="20000"/>
          </a:bodyPr>
          <a:lstStyle/>
          <a:p>
            <a:pPr marL="0" indent="0" algn="r" rtl="1">
              <a:buNone/>
            </a:pPr>
            <a:r>
              <a:rPr lang="ar-SA" b="1" u="sng" dirty="0">
                <a:solidFill>
                  <a:schemeClr val="accent2">
                    <a:lumMod val="75000"/>
                  </a:schemeClr>
                </a:solidFill>
              </a:rPr>
              <a:t>هـ</a:t>
            </a:r>
            <a:r>
              <a:rPr lang="en-US" b="1" u="sng" dirty="0">
                <a:solidFill>
                  <a:schemeClr val="accent2">
                    <a:lumMod val="75000"/>
                  </a:schemeClr>
                </a:solidFill>
              </a:rPr>
              <a:t> - </a:t>
            </a:r>
            <a:r>
              <a:rPr lang="ar-SA" b="1" u="sng" dirty="0">
                <a:solidFill>
                  <a:schemeClr val="accent2">
                    <a:lumMod val="75000"/>
                  </a:schemeClr>
                </a:solidFill>
              </a:rPr>
              <a:t>تصميم بيئة التعليم</a:t>
            </a:r>
            <a:r>
              <a:rPr lang="en-US" b="1" dirty="0"/>
              <a:t> </a:t>
            </a:r>
            <a:r>
              <a:rPr lang="en-US" b="1" dirty="0">
                <a:solidFill>
                  <a:schemeClr val="accent2">
                    <a:lumMod val="75000"/>
                  </a:schemeClr>
                </a:solidFill>
              </a:rPr>
              <a:t>:</a:t>
            </a:r>
            <a:r>
              <a:rPr lang="en-US" b="1" dirty="0"/>
              <a:t/>
            </a:r>
            <a:br>
              <a:rPr lang="en-US" b="1" dirty="0"/>
            </a:br>
            <a:r>
              <a:rPr lang="ar-SA" b="1" dirty="0"/>
              <a:t>أن تصميم بيئة تعلم الطلاب المعاقين عقلياً عملية تحتاج إلى الحذر .</a:t>
            </a:r>
          </a:p>
          <a:p>
            <a:pPr marL="0" indent="0" algn="r" rtl="1">
              <a:buNone/>
            </a:pPr>
            <a:r>
              <a:rPr lang="ar-SA" b="1" u="sng" dirty="0">
                <a:solidFill>
                  <a:schemeClr val="accent2">
                    <a:lumMod val="75000"/>
                  </a:schemeClr>
                </a:solidFill>
              </a:rPr>
              <a:t>وينبغي مراعاة العديد من الأمور عند التعامل مع هؤلاء الطلاب منها</a:t>
            </a:r>
            <a:r>
              <a:rPr lang="en-US" b="1" u="sng" dirty="0">
                <a:solidFill>
                  <a:schemeClr val="accent2">
                    <a:lumMod val="75000"/>
                  </a:schemeClr>
                </a:solidFill>
              </a:rPr>
              <a:t> :</a:t>
            </a:r>
            <a:r>
              <a:rPr lang="en-US" b="1" dirty="0"/>
              <a:t/>
            </a:r>
            <a:br>
              <a:rPr lang="en-US" b="1" dirty="0"/>
            </a:br>
            <a:r>
              <a:rPr lang="en-US" b="1" dirty="0"/>
              <a:t>◄ </a:t>
            </a:r>
            <a:r>
              <a:rPr lang="ar-SA" b="1" dirty="0"/>
              <a:t>أن يمر الطالب بخبرة نجاح ، وذلك من خلال</a:t>
            </a:r>
            <a:r>
              <a:rPr lang="en-US" b="1" dirty="0"/>
              <a:t/>
            </a:r>
            <a:br>
              <a:rPr lang="en-US" b="1" dirty="0"/>
            </a:br>
            <a:r>
              <a:rPr lang="ar-SA" b="1" dirty="0"/>
              <a:t>تنظيم المادة التعليمية واستخدام الوسائل التي تقود الطالب إلى الإجابة</a:t>
            </a:r>
            <a:r>
              <a:rPr lang="en-US" b="1" dirty="0"/>
              <a:t/>
            </a:r>
            <a:br>
              <a:rPr lang="en-US" b="1" dirty="0"/>
            </a:br>
            <a:r>
              <a:rPr lang="ar-SA" b="1" dirty="0"/>
              <a:t>الصحيحة مثل تقديم بعض الإرشادات والتلميحات عند الضرورة ، أو تكرار</a:t>
            </a:r>
            <a:r>
              <a:rPr lang="en-US" b="1" dirty="0"/>
              <a:t/>
            </a:r>
            <a:br>
              <a:rPr lang="en-US" b="1" dirty="0"/>
            </a:br>
            <a:r>
              <a:rPr lang="ar-SA" b="1" dirty="0"/>
              <a:t>السؤال بهدف مساعدته في تحقيق النجاح قدر الإمكان</a:t>
            </a:r>
            <a:r>
              <a:rPr lang="en-US" b="1" dirty="0"/>
              <a:t> .</a:t>
            </a:r>
            <a:br>
              <a:rPr lang="en-US" b="1" dirty="0"/>
            </a:br>
            <a:r>
              <a:rPr lang="en-US" b="1" dirty="0"/>
              <a:t>◄ </a:t>
            </a:r>
            <a:r>
              <a:rPr lang="ar-SA" b="1" dirty="0"/>
              <a:t>تقديم تغذية راجعة ، وذلك بأن يعرف الطالب</a:t>
            </a:r>
            <a:r>
              <a:rPr lang="en-US" b="1" dirty="0"/>
              <a:t/>
            </a:r>
            <a:br>
              <a:rPr lang="en-US" b="1" dirty="0"/>
            </a:br>
            <a:r>
              <a:rPr lang="ar-SA" b="1" dirty="0"/>
              <a:t>نتيجة أدائه مباشرة ، بمعنى يعرف هل استجابته صحيحة أو غير صحيحة ، ثم مساعدته على معرفة الاستجابة الصحيحة في حالة خطأه. </a:t>
            </a:r>
            <a:endParaRPr lang="en-US" dirty="0"/>
          </a:p>
        </p:txBody>
      </p:sp>
      <p:pic>
        <p:nvPicPr>
          <p:cNvPr id="11266" name="Picture 2" descr="C:\Users\user\AppData\Local\Microsoft\Windows\Temporary Internet Files\Content.IE5\7R1V3AAI\MC90005693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8200"/>
            <a:ext cx="2362200" cy="5715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369392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4200" y="914400"/>
            <a:ext cx="5562600" cy="5410200"/>
          </a:xfrm>
          <a:solidFill>
            <a:srgbClr val="FFFFCC"/>
          </a:solidFill>
        </p:spPr>
        <p:txBody>
          <a:bodyPr/>
          <a:lstStyle/>
          <a:p>
            <a:pPr marL="0" indent="0" algn="r" rtl="1">
              <a:buNone/>
            </a:pPr>
            <a:r>
              <a:rPr lang="en-US" sz="2800" b="1" dirty="0"/>
              <a:t>◄ </a:t>
            </a:r>
            <a:r>
              <a:rPr lang="ar-SA" sz="2800" b="1" dirty="0"/>
              <a:t>تعزيز الاستجابة الصحيحة ، حيث يجب أن يكون</a:t>
            </a:r>
            <a:r>
              <a:rPr lang="en-US" sz="2800" b="1" dirty="0"/>
              <a:t> </a:t>
            </a:r>
            <a:r>
              <a:rPr lang="ar-SA" sz="2800" b="1" dirty="0"/>
              <a:t>التعزيز مباشراً وواضحاً في حالة قيام الطالب باستجابة صحيحة ، وقد يكون</a:t>
            </a:r>
            <a:r>
              <a:rPr lang="en-US" sz="2800" b="1" dirty="0"/>
              <a:t> </a:t>
            </a:r>
            <a:r>
              <a:rPr lang="ar-SA" sz="2800" b="1" dirty="0"/>
              <a:t>التعزيز مادياً مثل</a:t>
            </a:r>
            <a:r>
              <a:rPr lang="en-US" sz="2800" b="1" dirty="0"/>
              <a:t> </a:t>
            </a:r>
            <a:r>
              <a:rPr lang="ar-SA" sz="2800" b="1" dirty="0"/>
              <a:t>الحلوى والطعام ، أو معنوياً مثل المديح والإطراء</a:t>
            </a:r>
            <a:r>
              <a:rPr lang="en-US" sz="2800" b="1" dirty="0"/>
              <a:t> .</a:t>
            </a:r>
          </a:p>
          <a:p>
            <a:pPr marL="0" indent="0" algn="r" rtl="1">
              <a:buNone/>
            </a:pPr>
            <a:r>
              <a:rPr lang="en-US" sz="2800" b="1" dirty="0"/>
              <a:t/>
            </a:r>
            <a:br>
              <a:rPr lang="en-US" sz="2800" b="1" dirty="0"/>
            </a:br>
            <a:r>
              <a:rPr lang="en-US" sz="2800" b="1" dirty="0"/>
              <a:t>◄ </a:t>
            </a:r>
            <a:r>
              <a:rPr lang="ar-SA" sz="2800" b="1" dirty="0"/>
              <a:t>تحديد أقصى مستوى يجب أن يصل إليه المتعلم ،</a:t>
            </a:r>
            <a:r>
              <a:rPr lang="en-US" sz="2800" b="1" dirty="0"/>
              <a:t> </a:t>
            </a:r>
            <a:r>
              <a:rPr lang="ar-SA" sz="2800" b="1" dirty="0"/>
              <a:t>حيث ينبغي أن تراعى في المادة التعليمية المستوى الذي يمكن أن يؤديه</a:t>
            </a:r>
            <a:r>
              <a:rPr lang="en-US" sz="2800" b="1" dirty="0"/>
              <a:t> </a:t>
            </a:r>
            <a:r>
              <a:rPr lang="ar-SA" sz="2800" b="1" dirty="0"/>
              <a:t>المتعلم ، وذلك بأن لا تكون سهلة جداً أو صعبة جداً </a:t>
            </a:r>
            <a:r>
              <a:rPr lang="ar-SA" b="1" dirty="0"/>
              <a:t>.</a:t>
            </a:r>
            <a:endParaRPr lang="en-US" dirty="0"/>
          </a:p>
        </p:txBody>
      </p:sp>
      <p:pic>
        <p:nvPicPr>
          <p:cNvPr id="12290" name="Picture 2" descr="C:\Users\user\AppData\Local\Microsoft\Windows\Temporary Internet Files\Content.IE5\26J78BB6\MP90004974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29718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308581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1066800"/>
            <a:ext cx="5486400" cy="5257800"/>
          </a:xfrm>
          <a:solidFill>
            <a:srgbClr val="FFFFCC"/>
          </a:solidFill>
        </p:spPr>
        <p:txBody>
          <a:bodyPr>
            <a:normAutofit lnSpcReduction="10000"/>
          </a:bodyPr>
          <a:lstStyle/>
          <a:p>
            <a:pPr marL="0" indent="0" algn="r" rtl="1">
              <a:buNone/>
            </a:pPr>
            <a:r>
              <a:rPr lang="en-US" b="1" dirty="0"/>
              <a:t>◄ </a:t>
            </a:r>
            <a:r>
              <a:rPr lang="ar-SA" b="1" dirty="0"/>
              <a:t>الانتقال من خطوة إلى خطوة أخرى ، يجب أن يسيرالدرس وفق خطوات منظمة ومتسلسلة ، بحيث أن تكمل كل خطوة الخطوة السابقة وتقود إلى الخطوة اللاحقة ، وتسير في تنظيم منطقي أي التدرج من السهل إلى الأكثر صعوبة</a:t>
            </a:r>
            <a:r>
              <a:rPr lang="en-US" b="1" dirty="0"/>
              <a:t> .</a:t>
            </a:r>
            <a:br>
              <a:rPr lang="en-US" b="1" dirty="0"/>
            </a:br>
            <a:r>
              <a:rPr lang="en-US" b="1" dirty="0"/>
              <a:t>◄ </a:t>
            </a:r>
            <a:r>
              <a:rPr lang="ar-SA" b="1" dirty="0"/>
              <a:t>نقل التعلم وتعميم الخبرة ، وذلك عن طريق تقديم نفس المفهوم في مواقف وعلاقات متعددة مما يساعد على نقل وتعميم ما يتعلمه الطالب إلى مواقف جديدة. </a:t>
            </a:r>
            <a:endParaRPr lang="en-US" dirty="0"/>
          </a:p>
        </p:txBody>
      </p:sp>
      <p:pic>
        <p:nvPicPr>
          <p:cNvPr id="13316" name="Picture 4" descr="C:\Users\user\AppData\Local\Microsoft\Windows\Temporary Internet Files\Content.IE5\TETVC3IF\MP90040216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3124200" cy="5715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8606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990600"/>
            <a:ext cx="6324600" cy="5334000"/>
          </a:xfrm>
          <a:solidFill>
            <a:srgbClr val="FFFFCC"/>
          </a:solidFill>
        </p:spPr>
        <p:txBody>
          <a:bodyPr>
            <a:normAutofit lnSpcReduction="10000"/>
          </a:bodyPr>
          <a:lstStyle/>
          <a:p>
            <a:pPr marL="0" indent="0" algn="r" rtl="1">
              <a:buNone/>
            </a:pPr>
            <a:endParaRPr lang="en-US" dirty="0"/>
          </a:p>
          <a:p>
            <a:pPr marL="0" indent="0" algn="r" rtl="1">
              <a:buNone/>
            </a:pPr>
            <a:r>
              <a:rPr lang="en-US" b="1" dirty="0"/>
              <a:t>◄ </a:t>
            </a:r>
            <a:r>
              <a:rPr lang="ar-SA" b="1" dirty="0"/>
              <a:t>التكرار بشكل كاف لضمان التعلم ، من الخصائص</a:t>
            </a:r>
            <a:r>
              <a:rPr lang="en-US" b="1" dirty="0"/>
              <a:t> </a:t>
            </a:r>
            <a:r>
              <a:rPr lang="ar-SA" b="1" dirty="0"/>
              <a:t>التعليمية للطلاب المعاقين عقلياً ضعف الذاكرة قصيرة المدى وسرعة النسيان، ومن ثم فهم يحتاجون إلى تكرار أكثر للتعلم وربط المهارة التي تعلمها في</a:t>
            </a:r>
            <a:r>
              <a:rPr lang="en-US" b="1" dirty="0"/>
              <a:t> </a:t>
            </a:r>
            <a:r>
              <a:rPr lang="ar-SA" b="1" dirty="0"/>
              <a:t>المواقف المختلفة ، وذلك للاحتفاظ بها وعدم نسيانها</a:t>
            </a:r>
            <a:r>
              <a:rPr lang="en-US" b="1" dirty="0"/>
              <a:t> .</a:t>
            </a:r>
            <a:br>
              <a:rPr lang="en-US" b="1" dirty="0"/>
            </a:br>
            <a:r>
              <a:rPr lang="en-US" b="1" dirty="0"/>
              <a:t>◄ </a:t>
            </a:r>
            <a:r>
              <a:rPr lang="ar-SA" b="1" dirty="0"/>
              <a:t>التأكد من احتفاظ الطالب بالمفاهيم التي سبق</a:t>
            </a:r>
            <a:r>
              <a:rPr lang="en-US" b="1" dirty="0"/>
              <a:t> </a:t>
            </a:r>
            <a:r>
              <a:rPr lang="ar-SA" b="1" dirty="0"/>
              <a:t>تعلمها ، وذلك بإعادة تقديم المادة التعليمية التي سبق أن تعلمها بين فترة</a:t>
            </a:r>
            <a:r>
              <a:rPr lang="en-US" b="1" dirty="0"/>
              <a:t> </a:t>
            </a:r>
            <a:r>
              <a:rPr lang="ar-SA" b="1" dirty="0"/>
              <a:t>وأخرى في مواقف جديدة وفترات زمنية متباعدة </a:t>
            </a:r>
            <a:r>
              <a:rPr lang="en-US" b="1" dirty="0"/>
              <a:t>.</a:t>
            </a:r>
            <a:endParaRPr lang="en-US" dirty="0"/>
          </a:p>
        </p:txBody>
      </p:sp>
      <p:pic>
        <p:nvPicPr>
          <p:cNvPr id="14342" name="Picture 6" descr="C:\Users\user\AppData\Local\Microsoft\Windows\Temporary Internet Files\Content.IE5\7R1V3AAI\MP9004308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0600"/>
            <a:ext cx="2438400" cy="5334000"/>
          </a:xfrm>
          <a:prstGeom prst="roundRect">
            <a:avLst>
              <a:gd name="adj" fmla="val 8594"/>
            </a:avLst>
          </a:prstGeom>
          <a:solidFill>
            <a:srgbClr val="FFFFFF">
              <a:shade val="85000"/>
            </a:srgbClr>
          </a:solidFill>
          <a:ln>
            <a:noFill/>
          </a:ln>
          <a:effectLst>
            <a:outerShdw blurRad="184150" dist="241300" dir="11520000" sx="110000" sy="110000" algn="ctr">
              <a:srgbClr val="000000">
                <a:alpha val="18000"/>
              </a:srgbClr>
            </a:outerShdw>
            <a:reflection blurRad="6350" stA="50000" endA="300" endPos="55500" dist="508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7071848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AppData\Local\Microsoft\Windows\Temporary Internet Files\Content.IE5\BQRBLAEL\MC9003579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3289300" cy="5029200"/>
          </a:xfrm>
          <a:prstGeom prst="roundRect">
            <a:avLst>
              <a:gd name="adj" fmla="val 8594"/>
            </a:avLst>
          </a:prstGeom>
          <a:solidFill>
            <a:srgbClr val="FFFFFF">
              <a:shade val="85000"/>
            </a:srgbClr>
          </a:solidFill>
          <a:ln>
            <a:noFill/>
          </a:ln>
          <a:effectLst>
            <a:outerShdw blurRad="184150" dist="241300" dir="11520000" sx="110000" sy="110000" algn="ctr">
              <a:srgbClr val="000000">
                <a:alpha val="18000"/>
              </a:srgbClr>
            </a:outerShdw>
            <a:reflection blurRad="12700" stA="38000" endPos="28000" dist="50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6" name="Content Placeholder 5"/>
          <p:cNvSpPr>
            <a:spLocks noGrp="1"/>
          </p:cNvSpPr>
          <p:nvPr>
            <p:ph idx="1"/>
          </p:nvPr>
        </p:nvSpPr>
        <p:spPr>
          <a:xfrm>
            <a:off x="3962400" y="1295400"/>
            <a:ext cx="4724400" cy="5029200"/>
          </a:xfrm>
          <a:solidFill>
            <a:srgbClr val="FFFFCC"/>
          </a:solidFill>
        </p:spPr>
        <p:txBody>
          <a:bodyPr>
            <a:normAutofit lnSpcReduction="10000"/>
          </a:bodyPr>
          <a:lstStyle/>
          <a:p>
            <a:pPr marL="0" indent="0" algn="r" rtl="1">
              <a:buNone/>
            </a:pPr>
            <a:endParaRPr lang="en-US" dirty="0"/>
          </a:p>
          <a:p>
            <a:pPr marL="0" indent="0" algn="r" rtl="1">
              <a:buNone/>
            </a:pPr>
            <a:r>
              <a:rPr lang="en-US" b="1" dirty="0"/>
              <a:t>◄ </a:t>
            </a:r>
            <a:r>
              <a:rPr lang="ar-SA" b="1" dirty="0"/>
              <a:t>ربط المثير بالاستجابة ، من الضروري العمل على</a:t>
            </a:r>
            <a:r>
              <a:rPr lang="en-US" b="1" dirty="0"/>
              <a:t> </a:t>
            </a:r>
            <a:r>
              <a:rPr lang="ar-SA" b="1" dirty="0"/>
              <a:t>ربط المثير باستجابة واحدة فقط خاصة في المراحل المبكرة ، فعلى سبيل</a:t>
            </a:r>
            <a:r>
              <a:rPr lang="en-US" b="1" dirty="0"/>
              <a:t> </a:t>
            </a:r>
            <a:r>
              <a:rPr lang="ar-SA" b="1" dirty="0"/>
              <a:t>المثال عند تعليم الطالب حرف</a:t>
            </a:r>
            <a:r>
              <a:rPr lang="en-US" b="1" dirty="0"/>
              <a:t> " </a:t>
            </a:r>
            <a:r>
              <a:rPr lang="ar-SA" b="1" dirty="0"/>
              <a:t>أ</a:t>
            </a:r>
            <a:r>
              <a:rPr lang="en-US" b="1" dirty="0"/>
              <a:t> " </a:t>
            </a:r>
            <a:r>
              <a:rPr lang="ar-SA" b="1" dirty="0"/>
              <a:t>يجب التركيز على شكل واحد للحرف</a:t>
            </a:r>
            <a:r>
              <a:rPr lang="en-US" b="1" dirty="0"/>
              <a:t> .</a:t>
            </a:r>
            <a:br>
              <a:rPr lang="en-US" b="1" dirty="0"/>
            </a:br>
            <a:r>
              <a:rPr lang="en-US" b="1" dirty="0"/>
              <a:t>◄ </a:t>
            </a:r>
            <a:r>
              <a:rPr lang="ar-SA" b="1" dirty="0"/>
              <a:t>تشجيع الطالب للقيام بمجهود أكبر ، وذلك من خلال تعزيز الاستجابة الصحيحة والتشجيع.</a:t>
            </a:r>
            <a:endParaRPr lang="en-US" dirty="0"/>
          </a:p>
        </p:txBody>
      </p:sp>
    </p:spTree>
    <p:extLst>
      <p:ext uri="{BB962C8B-B14F-4D97-AF65-F5344CB8AC3E}">
        <p14:creationId xmlns:p14="http://schemas.microsoft.com/office/powerpoint/2010/main" val="27871735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a:solidFill>
            <a:srgbClr val="FFFFCC"/>
          </a:solidFill>
        </p:spPr>
        <p:txBody>
          <a:bodyPr/>
          <a:lstStyle/>
          <a:p>
            <a:pPr marL="0" indent="0" algn="r" rtl="1">
              <a:buNone/>
            </a:pPr>
            <a:endParaRPr lang="ar-SA" dirty="0">
              <a:solidFill>
                <a:schemeClr val="accent2">
                  <a:lumMod val="75000"/>
                </a:schemeClr>
              </a:solidFill>
            </a:endParaRPr>
          </a:p>
          <a:p>
            <a:pPr marL="0" indent="0" algn="r" rtl="1">
              <a:buNone/>
            </a:pPr>
            <a:r>
              <a:rPr lang="ar-SA" b="1" u="sng" dirty="0">
                <a:solidFill>
                  <a:schemeClr val="accent2">
                    <a:lumMod val="75000"/>
                  </a:schemeClr>
                </a:solidFill>
              </a:rPr>
              <a:t>و</a:t>
            </a:r>
            <a:r>
              <a:rPr lang="en-US" b="1" u="sng" dirty="0">
                <a:solidFill>
                  <a:schemeClr val="accent2">
                    <a:lumMod val="75000"/>
                  </a:schemeClr>
                </a:solidFill>
              </a:rPr>
              <a:t> – </a:t>
            </a:r>
            <a:r>
              <a:rPr lang="ar-SA" b="1" u="sng" dirty="0">
                <a:solidFill>
                  <a:schemeClr val="accent2">
                    <a:lumMod val="75000"/>
                  </a:schemeClr>
                </a:solidFill>
              </a:rPr>
              <a:t>تصميم أدوات القياس للحكم على نواتج التعلم</a:t>
            </a:r>
            <a:r>
              <a:rPr lang="en-US" b="1" u="sng" dirty="0">
                <a:solidFill>
                  <a:schemeClr val="accent2">
                    <a:lumMod val="75000"/>
                  </a:schemeClr>
                </a:solidFill>
              </a:rPr>
              <a:t> :</a:t>
            </a:r>
            <a:r>
              <a:rPr lang="en-US" b="1" u="sng" dirty="0"/>
              <a:t/>
            </a:r>
            <a:br>
              <a:rPr lang="en-US" b="1" u="sng" dirty="0"/>
            </a:br>
            <a:r>
              <a:rPr lang="ar-SA" b="1" dirty="0"/>
              <a:t>هناك أهمية للتخطيط الجيد لقياس مدى فاعلية التدريس لهؤلاء الطلاب ، حيث أن الملاحظة المنتظمة تعتبر من وسائل القياس الفعالة ، وذلك لأنها تقدم معلومات عن اتجاهات الطلاب وأدائهم ، وتساعد في تطوير قائمة اختبار هؤلاء الطلاب ، ومقارنة الأداء المتوقع بالأداء الفعلي.</a:t>
            </a:r>
            <a:endParaRPr lang="en-US" dirty="0"/>
          </a:p>
        </p:txBody>
      </p:sp>
    </p:spTree>
    <p:extLst>
      <p:ext uri="{BB962C8B-B14F-4D97-AF65-F5344CB8AC3E}">
        <p14:creationId xmlns:p14="http://schemas.microsoft.com/office/powerpoint/2010/main" val="15148673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a:solidFill>
            <a:srgbClr val="FFFFCC"/>
          </a:solidFill>
        </p:spPr>
        <p:txBody>
          <a:bodyPr/>
          <a:lstStyle/>
          <a:p>
            <a:pPr marL="0" indent="0" algn="r" rtl="1">
              <a:buNone/>
            </a:pPr>
            <a:r>
              <a:rPr lang="ar-SA" b="1" u="sng" dirty="0">
                <a:solidFill>
                  <a:schemeClr val="accent2">
                    <a:lumMod val="75000"/>
                  </a:schemeClr>
                </a:solidFill>
              </a:rPr>
              <a:t>ويجب مراعاة النقاط التالية في الاختبارات التحريرية</a:t>
            </a:r>
            <a:r>
              <a:rPr lang="en-US" b="1" u="sng" dirty="0">
                <a:solidFill>
                  <a:schemeClr val="accent2">
                    <a:lumMod val="75000"/>
                  </a:schemeClr>
                </a:solidFill>
              </a:rPr>
              <a:t> :</a:t>
            </a:r>
            <a:endParaRPr lang="ar-SA" b="1" u="sng" dirty="0">
              <a:solidFill>
                <a:schemeClr val="accent2">
                  <a:lumMod val="75000"/>
                </a:schemeClr>
              </a:solidFill>
            </a:endParaRPr>
          </a:p>
          <a:p>
            <a:pPr marL="0" indent="0" algn="r" rtl="1">
              <a:buNone/>
            </a:pPr>
            <a:r>
              <a:rPr lang="en-US" b="1" u="sng" dirty="0"/>
              <a:t/>
            </a:r>
            <a:br>
              <a:rPr lang="en-US" b="1" u="sng" dirty="0"/>
            </a:br>
            <a:r>
              <a:rPr lang="en-US" b="1" dirty="0"/>
              <a:t>◄ </a:t>
            </a:r>
            <a:r>
              <a:rPr lang="ar-SA" b="1" dirty="0"/>
              <a:t>أن تكون الأسئلة موضوعية ، مما يسهل فهمها من جانب الطالب المعاق عقلياً وكذلك سهولة الإجابة عليها</a:t>
            </a:r>
            <a:r>
              <a:rPr lang="en-US" b="1" dirty="0"/>
              <a:t> .</a:t>
            </a:r>
            <a:br>
              <a:rPr lang="en-US" b="1" dirty="0"/>
            </a:br>
            <a:r>
              <a:rPr lang="en-US" b="1" dirty="0"/>
              <a:t>◄ </a:t>
            </a:r>
            <a:r>
              <a:rPr lang="ar-SA" b="1" dirty="0"/>
              <a:t>عدم استخدام الأسئلة التي تحتاج إلى إجابة مطولة وشرح لقلة المحصول اللغوي وقصور الذاكرة عند هؤلاء الطلاب</a:t>
            </a:r>
            <a:r>
              <a:rPr lang="en-US" b="1" dirty="0"/>
              <a:t> .</a:t>
            </a:r>
            <a:br>
              <a:rPr lang="en-US" b="1" dirty="0"/>
            </a:br>
            <a:r>
              <a:rPr lang="en-US" b="1" dirty="0"/>
              <a:t>◄ </a:t>
            </a:r>
            <a:r>
              <a:rPr lang="ar-SA" b="1" dirty="0"/>
              <a:t>البعد عن الأسئلة التي تتضمن مجردات .</a:t>
            </a:r>
            <a:endParaRPr lang="en-US" dirty="0"/>
          </a:p>
        </p:txBody>
      </p:sp>
    </p:spTree>
    <p:extLst>
      <p:ext uri="{BB962C8B-B14F-4D97-AF65-F5344CB8AC3E}">
        <p14:creationId xmlns:p14="http://schemas.microsoft.com/office/powerpoint/2010/main" val="6724386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066800"/>
            <a:ext cx="5943600" cy="5257800"/>
          </a:xfrm>
          <a:solidFill>
            <a:srgbClr val="FFFFCC"/>
          </a:solidFill>
        </p:spPr>
        <p:txBody>
          <a:bodyPr>
            <a:normAutofit lnSpcReduction="10000"/>
          </a:bodyPr>
          <a:lstStyle/>
          <a:p>
            <a:pPr marL="0" indent="0" algn="r" rtl="1">
              <a:buNone/>
            </a:pPr>
            <a:r>
              <a:rPr lang="en-US" b="1" dirty="0"/>
              <a:t/>
            </a:r>
            <a:br>
              <a:rPr lang="en-US" b="1" dirty="0"/>
            </a:br>
            <a:r>
              <a:rPr lang="en-US" b="1" dirty="0"/>
              <a:t>◄ </a:t>
            </a:r>
            <a:r>
              <a:rPr lang="ar-SA" b="1" dirty="0"/>
              <a:t>أن تتسم الأسئلة بالوضوح وأن تكون بسيطة</a:t>
            </a:r>
            <a:r>
              <a:rPr lang="en-US" b="1" dirty="0"/>
              <a:t> .</a:t>
            </a:r>
            <a:br>
              <a:rPr lang="en-US" b="1" dirty="0"/>
            </a:br>
            <a:r>
              <a:rPr lang="en-US" b="1" dirty="0"/>
              <a:t>◄ </a:t>
            </a:r>
            <a:r>
              <a:rPr lang="ar-SA" b="1" dirty="0"/>
              <a:t>تستبعد الأسئلة المركبة إلا لشيء واحد</a:t>
            </a:r>
            <a:r>
              <a:rPr lang="en-US" b="1" dirty="0"/>
              <a:t> .</a:t>
            </a:r>
            <a:br>
              <a:rPr lang="en-US" b="1" dirty="0"/>
            </a:br>
            <a:r>
              <a:rPr lang="en-US" b="1" dirty="0"/>
              <a:t>◄ </a:t>
            </a:r>
            <a:r>
              <a:rPr lang="ar-SA" b="1" dirty="0"/>
              <a:t>مراعاة استخدام العبارات القصيرة والمعبرة عن المضمون بأقل عدد من الكلمات ، بالإضافة إلى استخدام الكلمات التي تعبر عن المفاهيم الحسية والصور الذهنية والحركية والبعد التي تحتوي على أكثر من عنصر ، الطالب المعاق عقلياً لا ينتبه ويركز عن المجردات.</a:t>
            </a:r>
            <a:endParaRPr lang="en-US" dirty="0"/>
          </a:p>
        </p:txBody>
      </p:sp>
      <p:pic>
        <p:nvPicPr>
          <p:cNvPr id="16386" name="Picture 2" descr="C:\Users\user\AppData\Local\Microsoft\Windows\Temporary Internet Files\Content.IE5\TETVC3IF\MC90044203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0600"/>
            <a:ext cx="2651760" cy="5334000"/>
          </a:xfrm>
          <a:prstGeom prst="roundRect">
            <a:avLst>
              <a:gd name="adj" fmla="val 8594"/>
            </a:avLst>
          </a:prstGeom>
          <a:solidFill>
            <a:srgbClr val="FFFFFF">
              <a:shade val="85000"/>
            </a:srgbClr>
          </a:solidFill>
          <a:ln>
            <a:noFill/>
          </a:ln>
          <a:effectLst>
            <a:outerShdw blurRad="184150" dist="241300" dir="11520000" sx="110000" sy="110000" algn="ctr">
              <a:srgbClr val="000000">
                <a:alpha val="18000"/>
              </a:srgbClr>
            </a:outerShdw>
            <a:reflection blurRad="12700" stA="38000" endPos="28000" dist="50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2605694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a:extLst>
              <a:ext uri="{FF2B5EF4-FFF2-40B4-BE49-F238E27FC236}">
                <a16:creationId xmlns="" xmlns:a16="http://schemas.microsoft.com/office/drawing/2014/main" id="{EDAEEE88-2543-45C8-BB6A-C2A32B44BD11}"/>
              </a:ext>
            </a:extLst>
          </p:cNvPr>
          <p:cNvSpPr/>
          <p:nvPr/>
        </p:nvSpPr>
        <p:spPr>
          <a:xfrm>
            <a:off x="1676400" y="2734848"/>
            <a:ext cx="5562600" cy="397075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7200" b="1" dirty="0">
                <a:effectLst>
                  <a:outerShdw blurRad="38100" dist="38100" dir="2700000" algn="tl">
                    <a:srgbClr val="000000">
                      <a:alpha val="43137"/>
                    </a:srgbClr>
                  </a:outerShdw>
                </a:effectLst>
              </a:rPr>
              <a:t>شكرا </a:t>
            </a:r>
            <a:r>
              <a:rPr lang="ar-IQ" sz="7200" b="1" dirty="0" smtClean="0">
                <a:effectLst>
                  <a:outerShdw blurRad="38100" dist="38100" dir="2700000" algn="tl">
                    <a:srgbClr val="000000">
                      <a:alpha val="43137"/>
                    </a:srgbClr>
                  </a:outerShdw>
                </a:effectLst>
              </a:rPr>
              <a:t>لحسن المشاهدة</a:t>
            </a:r>
            <a:endParaRPr lang="ar-EG" sz="7200" b="1" dirty="0">
              <a:effectLst>
                <a:outerShdw blurRad="38100" dist="38100" dir="2700000" algn="tl">
                  <a:srgbClr val="000000">
                    <a:alpha val="43137"/>
                  </a:srgbClr>
                </a:outerShdw>
              </a:effectLst>
            </a:endParaRPr>
          </a:p>
        </p:txBody>
      </p:sp>
      <p:pic>
        <p:nvPicPr>
          <p:cNvPr id="4" name="Picture 7" descr="أسباب وخصائص الاعاقة العقلية">
            <a:extLst>
              <a:ext uri="{FF2B5EF4-FFF2-40B4-BE49-F238E27FC236}">
                <a16:creationId xmlns="" xmlns:a16="http://schemas.microsoft.com/office/drawing/2014/main" id="{3CF9D7BE-A2B9-488C-B501-356F638A1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04800"/>
            <a:ext cx="3966080" cy="243004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2221"/>
            <a:ext cx="3137681" cy="235047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3946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8E5A11-1072-412A-94A3-402CD7E05D9D}"/>
              </a:ext>
            </a:extLst>
          </p:cNvPr>
          <p:cNvSpPr>
            <a:spLocks noGrp="1"/>
          </p:cNvSpPr>
          <p:nvPr>
            <p:ph type="title"/>
          </p:nvPr>
        </p:nvSpPr>
        <p:spPr>
          <a:xfrm>
            <a:off x="5029200" y="274638"/>
            <a:ext cx="4038600" cy="5745162"/>
          </a:xfrm>
          <a:solidFill>
            <a:srgbClr val="99FF66"/>
          </a:solidFill>
        </p:spPr>
        <p:txBody>
          <a:bodyPr>
            <a:noAutofit/>
          </a:bodyPr>
          <a:lstStyle/>
          <a:p>
            <a:r>
              <a:rPr lang="ar-EG" sz="2400" b="1" dirty="0" smtClean="0">
                <a:effectLst>
                  <a:outerShdw blurRad="38100" dist="38100" dir="2700000" algn="tl">
                    <a:srgbClr val="000000">
                      <a:alpha val="43137"/>
                    </a:srgbClr>
                  </a:outerShdw>
                </a:effectLst>
              </a:rPr>
              <a:t>الإعاقة </a:t>
            </a:r>
            <a:r>
              <a:rPr lang="ar-EG" sz="2400" b="1" dirty="0">
                <a:effectLst>
                  <a:outerShdw blurRad="38100" dist="38100" dir="2700000" algn="tl">
                    <a:srgbClr val="000000">
                      <a:alpha val="43137"/>
                    </a:srgbClr>
                  </a:outerShdw>
                </a:effectLst>
              </a:rPr>
              <a:t>العقلية أو التخلف العقلي </a:t>
            </a:r>
            <a:r>
              <a:rPr lang="ar-EG" sz="2400" b="1" dirty="0">
                <a:solidFill>
                  <a:srgbClr val="FF0000"/>
                </a:solidFill>
                <a:effectLst>
                  <a:outerShdw blurRad="38100" dist="38100" dir="2700000" algn="tl">
                    <a:srgbClr val="000000">
                      <a:alpha val="43137"/>
                    </a:srgbClr>
                  </a:outerShdw>
                </a:effectLst>
              </a:rPr>
              <a:t>يُوصف بأنه الحصول على معدل ذكاء أقل من 70 أو 75، بالإضافة إلى وجود تأخر أو نقص في مهارتين من المهارات التكيفية، ويعاني من الإعاقة العقيلة ما نسبته من 2 إلى 3 بالمئة من </a:t>
            </a:r>
            <a:r>
              <a:rPr lang="ar-EG" sz="2400" b="1" dirty="0" smtClean="0">
                <a:solidFill>
                  <a:srgbClr val="FF0000"/>
                </a:solidFill>
                <a:effectLst>
                  <a:outerShdw blurRad="38100" dist="38100" dir="2700000" algn="tl">
                    <a:srgbClr val="000000">
                      <a:alpha val="43137"/>
                    </a:srgbClr>
                  </a:outerShdw>
                </a:effectLst>
              </a:rPr>
              <a:t>البشر</a:t>
            </a:r>
            <a:r>
              <a:rPr lang="ar-EG" sz="2400" b="1" dirty="0">
                <a:effectLst>
                  <a:outerShdw blurRad="38100" dist="38100" dir="2700000" algn="tl">
                    <a:srgbClr val="000000">
                      <a:alpha val="43137"/>
                    </a:srgbClr>
                  </a:outerShdw>
                </a:effectLst>
              </a:rPr>
              <a:t/>
            </a:r>
            <a:br>
              <a:rPr lang="ar-EG" sz="2400" b="1" dirty="0">
                <a:effectLst>
                  <a:outerShdw blurRad="38100" dist="38100" dir="2700000" algn="tl">
                    <a:srgbClr val="000000">
                      <a:alpha val="43137"/>
                    </a:srgbClr>
                  </a:outerShdw>
                </a:effectLst>
              </a:rPr>
            </a:br>
            <a:r>
              <a:rPr lang="ar-EG" sz="2400" b="1" dirty="0">
                <a:effectLst>
                  <a:outerShdw blurRad="38100" dist="38100" dir="2700000" algn="tl">
                    <a:srgbClr val="000000">
                      <a:alpha val="43137"/>
                    </a:srgbClr>
                  </a:outerShdw>
                </a:effectLst>
              </a:rPr>
              <a:t>يعرف المعاق عقلياً </a:t>
            </a:r>
            <a:r>
              <a:rPr lang="ar-EG" sz="2400" b="1" dirty="0">
                <a:solidFill>
                  <a:srgbClr val="0070C0"/>
                </a:solidFill>
                <a:effectLst>
                  <a:outerShdw blurRad="38100" dist="38100" dir="2700000" algn="tl">
                    <a:srgbClr val="000000">
                      <a:alpha val="43137"/>
                    </a:srgbClr>
                  </a:outerShdw>
                </a:effectLst>
              </a:rPr>
              <a:t>على أنه شخص يقل مستوى </a:t>
            </a:r>
            <a:r>
              <a:rPr lang="ar-EG" sz="2400" b="1" dirty="0" err="1">
                <a:solidFill>
                  <a:srgbClr val="0070C0"/>
                </a:solidFill>
                <a:effectLst>
                  <a:outerShdw blurRad="38100" dist="38100" dir="2700000" algn="tl">
                    <a:srgbClr val="000000">
                      <a:alpha val="43137"/>
                    </a:srgbClr>
                  </a:outerShdw>
                </a:effectLst>
              </a:rPr>
              <a:t>الآداء</a:t>
            </a:r>
            <a:r>
              <a:rPr lang="ar-EG" sz="2400" b="1" dirty="0">
                <a:solidFill>
                  <a:srgbClr val="0070C0"/>
                </a:solidFill>
                <a:effectLst>
                  <a:outerShdw blurRad="38100" dist="38100" dir="2700000" algn="tl">
                    <a:srgbClr val="000000">
                      <a:alpha val="43137"/>
                    </a:srgbClr>
                  </a:outerShdw>
                </a:effectLst>
              </a:rPr>
              <a:t> الوظيفي العقلي له عن متوسط الذكاء </a:t>
            </a:r>
            <a:r>
              <a:rPr lang="ar-EG" sz="2400" b="1" dirty="0" err="1">
                <a:solidFill>
                  <a:srgbClr val="0070C0"/>
                </a:solidFill>
                <a:effectLst>
                  <a:outerShdw blurRad="38100" dist="38100" dir="2700000" algn="tl">
                    <a:srgbClr val="000000">
                      <a:alpha val="43137"/>
                    </a:srgbClr>
                  </a:outerShdw>
                </a:effectLst>
              </a:rPr>
              <a:t>بانحرافيين</a:t>
            </a:r>
            <a:r>
              <a:rPr lang="ar-EG" sz="2400" b="1" dirty="0">
                <a:solidFill>
                  <a:srgbClr val="0070C0"/>
                </a:solidFill>
                <a:effectLst>
                  <a:outerShdw blurRad="38100" dist="38100" dir="2700000" algn="tl">
                    <a:srgbClr val="000000">
                      <a:alpha val="43137"/>
                    </a:srgbClr>
                  </a:outerShdw>
                </a:effectLst>
              </a:rPr>
              <a:t> معياريين, ولديه قصور في السلوك </a:t>
            </a:r>
            <a:r>
              <a:rPr lang="ar-EG" sz="2400" b="1" dirty="0" err="1">
                <a:solidFill>
                  <a:srgbClr val="0070C0"/>
                </a:solidFill>
                <a:effectLst>
                  <a:outerShdw blurRad="38100" dist="38100" dir="2700000" algn="tl">
                    <a:srgbClr val="000000">
                      <a:alpha val="43137"/>
                    </a:srgbClr>
                  </a:outerShdw>
                </a:effectLst>
              </a:rPr>
              <a:t>التكييفي</a:t>
            </a:r>
            <a:r>
              <a:rPr lang="ar-EG" sz="2400" b="1" dirty="0">
                <a:solidFill>
                  <a:srgbClr val="0070C0"/>
                </a:solidFill>
                <a:effectLst>
                  <a:outerShdw blurRad="38100" dist="38100" dir="2700000" algn="tl">
                    <a:srgbClr val="000000">
                      <a:alpha val="43137"/>
                    </a:srgbClr>
                  </a:outerShdw>
                </a:effectLst>
              </a:rPr>
              <a:t> </a:t>
            </a:r>
            <a:r>
              <a:rPr lang="ar-EG" sz="2400" b="1" dirty="0" err="1">
                <a:solidFill>
                  <a:srgbClr val="0070C0"/>
                </a:solidFill>
                <a:effectLst>
                  <a:outerShdw blurRad="38100" dist="38100" dir="2700000" algn="tl">
                    <a:srgbClr val="000000">
                      <a:alpha val="43137"/>
                    </a:srgbClr>
                  </a:outerShdw>
                </a:effectLst>
              </a:rPr>
              <a:t>الإجتماعي</a:t>
            </a:r>
            <a:r>
              <a:rPr lang="ar-EG" sz="2400" b="1" dirty="0">
                <a:solidFill>
                  <a:srgbClr val="0070C0"/>
                </a:solidFill>
                <a:effectLst>
                  <a:outerShdw blurRad="38100" dist="38100" dir="2700000" algn="tl">
                    <a:srgbClr val="000000">
                      <a:alpha val="43137"/>
                    </a:srgbClr>
                  </a:outerShdw>
                </a:effectLst>
              </a:rPr>
              <a:t>, ويبدو ذلك عليه من خلال مراحل العمر النمائية منذ مولده وحتى 18سنه</a:t>
            </a:r>
            <a:r>
              <a:rPr lang="ar-EG" sz="2400" b="1" dirty="0">
                <a:effectLst>
                  <a:outerShdw blurRad="38100" dist="38100" dir="2700000" algn="tl">
                    <a:srgbClr val="000000">
                      <a:alpha val="43137"/>
                    </a:srgbClr>
                  </a:outerShdw>
                </a:effectLst>
              </a:rPr>
              <a:t>.</a:t>
            </a:r>
            <a:br>
              <a:rPr lang="ar-EG" sz="2400" b="1" dirty="0">
                <a:effectLst>
                  <a:outerShdw blurRad="38100" dist="38100" dir="2700000" algn="tl">
                    <a:srgbClr val="000000">
                      <a:alpha val="43137"/>
                    </a:srgbClr>
                  </a:outerShdw>
                </a:effectLst>
              </a:rPr>
            </a:br>
            <a:r>
              <a:rPr lang="ar-EG" sz="2400" b="1" dirty="0">
                <a:effectLst>
                  <a:outerShdw blurRad="38100" dist="38100" dir="2700000" algn="tl">
                    <a:srgbClr val="000000">
                      <a:alpha val="43137"/>
                    </a:srgbClr>
                  </a:outerShdw>
                </a:effectLst>
              </a:rPr>
              <a:t/>
            </a:r>
            <a:br>
              <a:rPr lang="ar-EG" sz="2400" b="1" dirty="0">
                <a:effectLst>
                  <a:outerShdw blurRad="38100" dist="38100" dir="2700000" algn="tl">
                    <a:srgbClr val="000000">
                      <a:alpha val="43137"/>
                    </a:srgbClr>
                  </a:outerShdw>
                </a:effectLst>
              </a:rPr>
            </a:br>
            <a:endParaRPr lang="ar-EG" sz="2400" b="1" dirty="0">
              <a:effectLst>
                <a:outerShdw blurRad="38100" dist="38100" dir="2700000" algn="tl">
                  <a:srgbClr val="000000">
                    <a:alpha val="43137"/>
                  </a:srgbClr>
                </a:outerShdw>
              </a:effectLst>
            </a:endParaRPr>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 y="0"/>
            <a:ext cx="462534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 y="2743200"/>
            <a:ext cx="467106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954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3602</Words>
  <Application>Microsoft Office PowerPoint</Application>
  <PresentationFormat>عرض على الشاشة (3:4)‏</PresentationFormat>
  <Paragraphs>203</Paragraphs>
  <Slides>89</Slides>
  <Notes>2</Notes>
  <HiddenSlides>0</HiddenSlides>
  <MMClips>0</MMClips>
  <ScaleCrop>false</ScaleCrop>
  <HeadingPairs>
    <vt:vector size="6" baseType="variant">
      <vt:variant>
        <vt:lpstr>نسق</vt:lpstr>
      </vt:variant>
      <vt:variant>
        <vt:i4>1</vt:i4>
      </vt:variant>
      <vt:variant>
        <vt:lpstr>خوادم OLE مضمنة</vt:lpstr>
      </vt:variant>
      <vt:variant>
        <vt:i4>1</vt:i4>
      </vt:variant>
      <vt:variant>
        <vt:lpstr>عناوين الشرائح</vt:lpstr>
      </vt:variant>
      <vt:variant>
        <vt:i4>89</vt:i4>
      </vt:variant>
    </vt:vector>
  </HeadingPairs>
  <TitlesOfParts>
    <vt:vector size="91" baseType="lpstr">
      <vt:lpstr>Office Theme</vt:lpstr>
      <vt:lpstr>CorelDRAW</vt:lpstr>
      <vt:lpstr>عرض تقديمي في PowerPoint</vt:lpstr>
      <vt:lpstr>    </vt:lpstr>
      <vt:lpstr>عرض تقديمي في PowerPoint</vt:lpstr>
      <vt:lpstr>هل تعلم؟</vt:lpstr>
      <vt:lpstr>اللغة المستخدمة للإشارة إلى مجال الإعاقة</vt:lpstr>
      <vt:lpstr>عرض تقديمي في PowerPoint</vt:lpstr>
      <vt:lpstr>عرض تقديمي في PowerPoint</vt:lpstr>
      <vt:lpstr>عرض تقديمي في PowerPoint</vt:lpstr>
      <vt:lpstr>الإعاقة العقلية أو التخلف العقلي يُوصف بأنه الحصول على معدل ذكاء أقل من 70 أو 75، بالإضافة إلى وجود تأخر أو نقص في مهارتين من المهارات التكيفية، ويعاني من الإعاقة العقيلة ما نسبته من 2 إلى 3 بالمئة من البشر يعرف المعاق عقلياً على أنه شخص يقل مستوى الآداء الوظيفي العقلي له عن متوسط الذكاء بانحرافيين معياريين, ولديه قصور في السلوك التكييفي الإجتماعي, ويبدو ذلك عليه من خلال مراحل العمر النمائية منذ مولده وحتى 18سنه.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خصائص الإعاقة العقلية  عند حدوث الإعاقة العقلية لسبب أو لآخر، تظهر على هذا الشخص العديد من الخصائص التي تدل على تأخر في التطور في القدرات العقلية وفي تحديد هوية الشخص وهذه :الخصائص هي التأخُر اللغوي: من أحد أهم و أول الخصائص التي تظهر عند وجود الإعاقة العقلية هي التأخر اللغوي وهذا يعني وجود تأخر في الحديث ونطق الكلمات وأيضًا وجود تأخر في فهم هذه الكلمات.  التأخُر الحركي: وهي عبارة عن وجود صعوبات وتأخُر في القيام ببعض النشاطات البدائية مثل الأكل من غير مساعدة، الاستحمام وارتداء الملابس.  التأخُر المعرفي: ويشمل على وجود صعوبات ومشاكل في الذاكرة وتذكر الأشياء، وحل المشكلات.  التأخُر الإجتماعي: ومن خصائصه وجود تأخُر في اللعب بالألعاب المناسبة لعمر الطفل، وعدم مشاركة أقرانه في النشاطات والألعاب الأخرى. الاضطرابات السلوكية: وتشمَل هذه الاضطرابات تقلب المزاج، فرط الحركة، اضطراب النوم، وسلوكيات أخرى مثل العدوانية، أذية النفس، وعدم الانتباه </vt:lpstr>
      <vt:lpstr>أهم تصنيف لأسباب الاعاقة العقلية فيحصرها فيما يلي:  1- أسباب ما قبل الولادة: وتنحصر في العوامل الجينية والأمراض التي تصيب الأم الحامل وكبر حجم الجمجمة أو صغرها مثل متلازمة داون ومتلازمة كروموسوم إكس الهش والتعرض للإشعاعات والعقاقير والأدوية وحالات تسمم البلازما واضطرابات الأيض والتغذية وتلوث الهواء والماء واختلاف العامل الريزيسي بالإضافة إلى الإصابات والأورام الخبيثةمثل بعض أنواع العدوى التي تصيب المرأة الحامل، شرب الكحول والمخدرات أو الأدوية الممنوعة أثناء فترة الحمل.  2- أسباب أثناء الولادة: وتتضمن الولادة العسرة أو احتمالية حدوث الإعاقة الذهنية إذا ولد الطفل قبل أوانه, والتهاب السحايا والصدمات الجسدية الإصابة ببعض الأمراض الوراثية مثل مرض فينيل كيتونيوريا، أو المشاكل التي تحدث لجينات الطفل مثل متلازمة داون. والولادة غير الطبيعية نقص الأُكسجين أو الولادة المبكرة  3- أسباب ما بعد الولادة: وتتضمن سوء التغذية والالتهابات والأمراض ونقص اليود ونقص     الأكسجين بعد الولادة والتسمم بالملوثات بالإضافة إلى أمراض المخ الشديد التعرض لبعض المواد السامة مثل الرصاص أو الزئبق. العدوى التي تحصل في أول حياة الطفل مثل السعال الديكي، الحصبة، التهاب السحايا و التهاب الدماغ. سوء التغذية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علاج الإعاقة العقلية من أهم عوامل نجاح علاج الإعاقة العقلية هي التعرف على المشكلة التي يعاني منها الطفل بوقت مبكر، إذا كانت هذه المشكلة جسدية أو عقلية أو مجتمعية وطرف علاج الإعاقة العقلية تشمل على الآتي 1: علاج الأطفال اللذين يعانون من مشاكل في النمو بشكل فوري عند ملاحظة ظهور هذه المشاكل، وخصوصًا الأطفال من عمر الولادة وحتى ال 3 سنوات، والعمل على توفير خدمات التعليم المبكر للأطفال من عمر 3 إلى 5 سنوات والتي تعود بفائدة كبيرة على تحسين حالة الطفل بشكل عام.  </vt:lpstr>
      <vt:lpstr>2-وضع خطة شاملة لحالة الطفل وكيفية علاجها، والتي يتم القيام بها بمساعدة من عدة أطراف منهم مقدمين الرعاية الصحية مثل الأطباء والممرضات، المعلمين المتخصصين بتعليم الطفل ذو الإعاقة والمعالجين السلوكيين ومراكز الخدمات الإجتماعية التي تقدم العون والنصح لهذه العائلات.  </vt:lpstr>
      <vt:lpstr>3-توفير الرعاية الوقائية لهذا الطفل، والتي يجب توفرها في المستشفايات بشكل أفضل من خلال منح وقت إضافي للعلاج داخل المستشفى للأطفال اللذين يعانون من الإعاقة العقلية، والعمل على تثقيف الأهل في كيفية رعاية هذا الطفل ووقايته من أي أضرار. العمل على توفير برامج غذائية صحية تتضمن أنواع الأكل التي يجب استهلاكها عند هؤلاء الأطفال، التمارين الرياضية التي يجب عليهم القيام بها وذلك لأن السمنة وقلة الحركة أحد أسباب الإصابة بالعديد من الأمراض في حالات الإعاقة العقلية.  </vt:lpstr>
      <vt:lpstr>4-علاج الإعاقة العقلية يعد التشخيص المبكر للأطفال الذين يعانون من تأخر في النمو ضروريًا لبدء خدمات الرعاية وخدمات التعليم منذ الطفولة المبكرة مما يعطي نتائج أفضل، ومن الضروري وضع خطة إدارة شاملة للحالة فهي تمثل الدعامة الأساسية لعلاج الإعاقة العقلية، وتتضمن الخطة التأهيلية للطفل مدخلات من مقدمي الرعاية في تخصصات متعددة تشمل:  المعالج السلوكي. المعالج اللغوي. المعالج المهني.  أخصائي التوعية.  </vt:lpstr>
      <vt:lpstr>عرض تقديمي في PowerPoint</vt:lpstr>
      <vt:lpstr>كيف أعرف أن طفلي سليم عقليًا </vt:lpstr>
      <vt:lpstr>الصحة العقلية تمثل المعالم المعرفية خطوات مهمة إلى الأمام في نمو الطفل، فطوال تاريخ البشرية كان يُعتقد أن الأطفال كائنات بسيطة وغير فعالة، وقبل القرن العشرين كان يُنظر إلى الأطفال في كثير من الأحيان ببساطة على أنها نسخ مصغرة من البالغين، حتى اقترح علماء النفس مثل جان بياجية أن الأطفال في الواقع تفكر بشكلٍ مختلف عن البالغين، ويفكر الناس في الطفولة والمراهقة باعتبارها فترةٌ فريدة من النمو والتطور، وغالبًا ما يرفض الكبار المهارات الفكرية الرائعة للرضع والأطفال الصغار جدًا، ولكن المفكرين والباحثين اكتشفوا أن الأطفال يتعلمون دائمًا ويفكرون ويستكشفون العالم من حولهم، ولذلك سيتم الإجابة على سؤال كيف أعرف أن طفلي سليم عقليًا.  </vt:lpstr>
      <vt:lpstr>كيف أعرف أن طفلي سليم عقليًا تتميز الإعاقة الذهنية التي كانت تسمى التخلف العقلي، بالضعف في القدرة على الذكاء أو القدرة الذهنية التي تقل عن المتوسط، ونقص المهارات الضرورية للحياة اليومية، حيث يمكن للأشخاص ذوي الإعاقات الذهنية تعلم مهارات جديدة، ولكن ببطء أكثر، وهناك درجات متفاوتة من الإعاقة الذهنية من خفيفة إلى عميقة، فالعديد من الأمهات عادةً ما تسأل نفسها سؤال وهو كيف أعرف أن طفلي سليم عقليًا، حيث يمكن الإجابة عليه أولًا من خلال متابعة تصرفاته وقدرته على التواصل مع الآخرين، وقدرته على التعلم واتخاذ القرار، وأيضًا يمكن إجراء فحص يعرف باختبار الذكاء، حيث يبلغ متوسط الذكاء ما بين 115-85، فيعد الشخص معاقًا فكريًا إذا كان معدل ذكائه أقل من ذلك، وهي ما بين 75-70 وليتم تشخيص الطفل يقوم الطبيب بإجراء تقييم يتضمن إجراء مقابلة مع الوالدين وتسجيل ملاحظات على الطفل بالإضافة إلى بعض الفحوصات المقياسية تقيمًا لمهارات الطفل في الحياة وقدراتهُ الإجتماعية مقارنةً بالأطفال الآخرين من نفس الفئة العمرية  </vt:lpstr>
      <vt:lpstr>مؤشرات تدل على وجود إعاقة عقلية عند الطفل إذا كان الطفل يعاني من إعاقة ذهنية، وهي عدم القدرة على تطور دماغهم بشكلٍ صحيح أو أصيب بجروج، فقد لا يعمل دماغهم ضمن النطاق الطبيعي للأداء الفكري والتكيفي، كما تختلف الإعاقة العقلية وفقًا لعدة مستويات، فمنها خفيف ومتوسط وشديد وعميق، وسيتم ذكر بعض الأعراض والعلامات التي تدل على وجود إعاقة عقلية عند الطفل:التأخر في الاستجابات العقلية الطبيعية مقارنة بالأطفال الآخرين. التأخر في الجلوس أو الحبي أو القدرة على المشي مقارنًة بالأطفال الأخرين. يواجه العديد من المشاكل منها مشاكل في تعلم التحدث أو صعوبة في التحدث بوضوح. مشاكل في الذاكرة. عدم القدرة على فهم عواقب التصرفات. عدم القدرة على التفكير المنطقي. سلوك طفولي لا يتفق مع عمر الطفل. فقدان الاهتمام أو الفضول. مشاكل في التعلم  </vt:lpstr>
      <vt:lpstr>أعراض متلازمة داون أثناء الحمل </vt:lpstr>
      <vt:lpstr>مكن القول بأن السبب المباشر لولادة طفل يعاني من متلازمة داون هو وجود كروموسوم إضافي في جيناته، وغالبًا ما تحدث هذه الزيادة نتيجة لتغير في الحيوانات المنوية أو البويضة قبل الولادة، وبحسب مركز السيطرة على الأمراض والوقاية منها "تُعد متلازمة داون أكثر المتلازمات انتشارًا في الولايات المتحدة الأمريكية، وتقدر نسبة شيوعها بحوالي 1 من كل 700 طفل مولود، وبمقدار 6000 طفل يولدون في الولايات المتحدة الأمريكية يعانون من متلازمة داون في كل سنة  </vt:lpstr>
      <vt:lpstr>كيف يحدد الطبيب أن الجنين مصاب بمتلازمة داون إذًا؟ كيف تكون حركة جنين متلازمة داون؟  لم يرد بحث عن تشخيص متلازمة داون عن طريق رصد حركة الجنين، ويوجد العديد من الطرق التي يلجأ إليها الكادر الطبي لتشخيص متلازمة داون أثناء الحمل، وهنا لا بد من التنويه إلى أن هذه الطرق تقسم لاختبارات الكشف والفحص واختبارات التشخيص، وفيما يأتي بيان للفرق بينهما:[٤] اختبارات الكشف: لا تعطي هذه الاختبارات دليلًا قاطعًا على تشخيص متلازمة داون، ولكنها تساهم في إظهار احتمالية لذلك، ولا يعني بالضرورة وجود نتيجة غير طبيعية لهذه الاختبارات إصابة الجنين بمتلازمة داون، ولذلك تكمن فائدة اختبار الفحص بتقدير مخاطر إصابة الطفل بمتلازمة داون، ويمكن اختصار ذلك بالقول أنه في حال كانت نتيجة هذه الاختبارات إيجابية يتم القيام باختبارات أخرى أكثر دقة. الاختبارات التشخيصية: وتصنف على أنها أكثر تكلفة وذات خطورة على الجنين.  </vt:lpstr>
      <vt:lpstr>مثل التالي فحوصات الكشف أثناء الحمل: فحص الدم واختبار الموجات فوق الصوتية خلال الثلث الأول من الحمل هل تظهر متلازمة داون في السونار؟ على الرغم من سهولة ودقة الموجات فوق الصوتية -التي تتصف بتردد متعدد الموجات- في تحديد احتمالية إصابة الجنين بمتلازمة داون عن طريق تشخيص وجود سائل خلف عنق الجنين في الأشهر الثلاثة الأولى من الحمل، إلا أنه يمكن للطبيب الاستعانة أيضًا باختبارات الدم لتشخيص الإصابة بمتلازمة داون من خلال ظهور بعض البروتينات في دم الأم، مما يساهم في زيادة معدلات اكتشاف حالات الإصابة بمتلازمة داون بفاعلية أكبر مقارنةُ بالطرق المستخدمة خلال الثلث الثاني من الحمل. يساهم فحص الدم واكتشاف وجود بعض البروتينات إلى جانب الكشف بالموجات فوق الصوتية في إعطاء إشارة لاحتمالية إصابة الجنين بمتلازمة داون، وتعود الطريقة المثلى للتشخيص إلى الطبيب المتخصص بذلك.  </vt:lpstr>
      <vt:lpstr>فحص الدم خلال الثلث الثاني من الحمل عن ماذا يبحث مقدم الرعاية الصحية في دم الأم في هذه المرحلة؟  لا يختلف هذا الاختبار بطبيعته عن اختبار الأشهر الثلاثة الأولى، حيث يقوم الطبيب المختص بالبحث عن علامات في دم الأم تكون علامة محتملة لإصابة الجنين بمتلازمة داون  </vt:lpstr>
      <vt:lpstr>الاختبار المركّب أو الاختبار المتكامل كيف يتم إجراء هذا الاختبار؟  يقوم الأطباء والمختصين بعمل الاختبار المركب أو المتكامل على مرحلتين خلال الثلث الأول والثلث الثاني من الحمل  </vt:lpstr>
      <vt:lpstr>ما الاختبارات أثناء الحمل لتشخيص إصابة الجنين بمتلازمة داون؟  يقوم الأطباء بتشخيص متلازمة داون في الغالب خلال فترة الحمل ووجود الجنين داخل رحم الأم، ويتم القيام بالاختبارات السابقة من قبل مقدم الرعاية الصحية في العادة ليس فقط لتشخيص متلازمة داون، وإنما للكشف عن السنسنة المشقوقة والتشوهات الجينية الأخرى، وفي حال أظهرت اختبارات الكشف احتمالية الإصابة بمتلازمة داون يتم اللجوء لعمل اختبارات تشخيصية محددة،وفيما يأتي توضيحًا لهذه الاختبارات: فحص السائل الأمنيوسي متى يتم القيام بهذا الاختبار؟ يجري عمل فحص السائل الأمنيوسي أو بزل السلى بين الأسبوعين 15 و 20 من الحمل، ويكون تحت المراقبة عن طريق الموجات فوق الصوتية، ويعد هذا الاختبار من أكثر الاختبارات استخدامًا لتحديد مشاكل الكروموسومات مثل متلازمة داون، كما أنه يساهم في الكشف عن اعتلالات أخرى مثل التليف الكيسي ومرض تاي ساكس ومرض الخلايا المنجلية، ويتم تشخيص متلازمة داون بفحص السائل السلوي بدرجة عالية من الدقة، ومن الجدير بالذكر أنه يرافق هذا الإجراء نسبة بسيطة من التعرض لخطر الإجهاض تقدر بـ 1 في 100  </vt:lpstr>
      <vt:lpstr>أختبار الكروموسومات لدم الأم ما علاقة دم الأم بكروموسومات الجنين؟  يحمل دم الأم الحمض النووي من الجنين، ولذلك يقوم الأطباء المختصين بطلب إجراء هذا الاختبار في بعض الأحيان في حال وجود خطر وحمل عرضةً للإصابة بمتلازمة داون، ويكشف هذا الاختبار ويثبت الحالة في حال ظهور كروموسوم إضافي 21، من الجدير بالذكر أن العمر المتوقع للأشخاص المصابين بمتلازمة داون هو 60 عام، ولكن يوجد أشخاص يعيشون حتى السبعينيات من العم  </vt:lpstr>
      <vt:lpstr>تشمل أشهر الأعراض الجسدية لدى أطفال متلازمة داون الآتي: ضعف العضلات وقلة كتلتها.  قصر الرقبة مقارنة بالطبيعي.  وجود جلد زائد في مؤخرة العنق.  تسطيح ملامح الوجه والأنف.  صغر الرأس والأذنين والفم.  ميل العيون للأعلى.  وجود طية جلدية تخرج من الجفن العلوي وتغطي الزاوية الداخلية للعين.  ظهور قع بيضاء على الجزء الملون من العين ويطلق عليها اسم بقع بروشفيلد.  اتساع مساحة اليد.  قصر طول الأصابع.  وجود ثنية واحدة عميقة في باطن اليد.  وجود أخدود عميق بين إصبع القدم الأول والثاني.  </vt:lpstr>
      <vt:lpstr>ويعاني المصابين من أعراض ذهنية تشمل: ضعف الإدراك.  اضطرابات في التفكير والتعلم.  ضعف الانتباه وقصر فترته.  سوء اتخاذ القرارات والحكم.  الاندفاع في السلوك والتعامل.  تأخر تطور اللغة والكلام.  </vt:lpstr>
      <vt:lpstr>  المشاكل والاضطرابات الصحية ويمثل التالي أهم هذه الاعتلالات  اضطرابات طيف التوحد. مشاكل الهرمونات والغدد. فقدان السمع. مشاكل الرؤية. اضطرابات القلب. </vt:lpstr>
      <vt:lpstr>أساسيات بناء وتصميم برامج الحاسب الآلي في مجال الإعاقة العقلية </vt:lpstr>
      <vt:lpstr>عرض تقديمي في PowerPoint</vt:lpstr>
      <vt:lpstr>عرض تقديمي في PowerPoint</vt:lpstr>
      <vt:lpstr>هناك عدة أمور يجب مراعاتها في تصميم البرامج التعليمية للطلاب المعاقين عقلياً منها التالي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dc:creator>
  <cp:lastModifiedBy>InteL</cp:lastModifiedBy>
  <cp:revision>97</cp:revision>
  <dcterms:created xsi:type="dcterms:W3CDTF">2006-08-16T00:00:00Z</dcterms:created>
  <dcterms:modified xsi:type="dcterms:W3CDTF">2022-09-18T13:12:28Z</dcterms:modified>
</cp:coreProperties>
</file>